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57" r:id="rId3"/>
    <p:sldId id="260" r:id="rId4"/>
    <p:sldId id="259" r:id="rId5"/>
    <p:sldId id="261" r:id="rId6"/>
    <p:sldId id="263" r:id="rId7"/>
    <p:sldId id="274" r:id="rId8"/>
    <p:sldId id="282" r:id="rId9"/>
    <p:sldId id="284" r:id="rId10"/>
    <p:sldId id="285" r:id="rId11"/>
    <p:sldId id="286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23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10/30/23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7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1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12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ida Blå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5CFDE3B8-BC2B-7240-9963-6D591CD026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4795" y="1812900"/>
            <a:ext cx="85344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sv-SE" dirty="0"/>
              <a:t>Namn på nästa avsnitt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9F3349AB-2E8F-7043-8417-4AC1F28875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74795" y="3493962"/>
            <a:ext cx="8534400" cy="24018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Innehåll/underrubriker </a:t>
            </a:r>
            <a:r>
              <a:rPr lang="sv-SE" dirty="0" err="1"/>
              <a:t>etc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162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9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6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8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7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0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7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0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6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3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30103171-0BA0-4AF0-AF05-04AFA1A4A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Närbild av vattendroppar på blad">
            <a:extLst>
              <a:ext uri="{FF2B5EF4-FFF2-40B4-BE49-F238E27FC236}">
                <a16:creationId xmlns:a16="http://schemas.microsoft.com/office/drawing/2014/main" id="{97D90EBE-839F-49DB-9FC6-9908323A1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1" r="40315" b="-1"/>
          <a:stretch/>
        </p:blipFill>
        <p:spPr>
          <a:xfrm>
            <a:off x="20" y="10"/>
            <a:ext cx="4762480" cy="6857989"/>
          </a:xfrm>
          <a:prstGeom prst="rect">
            <a:avLst/>
          </a:prstGeom>
        </p:spPr>
      </p:pic>
      <p:sp>
        <p:nvSpPr>
          <p:cNvPr id="27" name="Rectangle 22">
            <a:extLst>
              <a:ext uri="{FF2B5EF4-FFF2-40B4-BE49-F238E27FC236}">
                <a16:creationId xmlns:a16="http://schemas.microsoft.com/office/drawing/2014/main" id="{E128B901-D4EA-4C4D-A150-23D2A6DEC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9459" y="1"/>
            <a:ext cx="7482541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760B08A-B322-4C79-AB6D-7E424635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685800"/>
            <a:ext cx="6099101" cy="5486400"/>
          </a:xfrm>
          <a:prstGeom prst="rect">
            <a:avLst/>
          </a:prstGeom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4BCBAF1-D225-D74C-BE63-582429BCB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1804" y="1059418"/>
            <a:ext cx="5657850" cy="1752601"/>
          </a:xfrm>
        </p:spPr>
        <p:txBody>
          <a:bodyPr>
            <a:normAutofit/>
          </a:bodyPr>
          <a:lstStyle/>
          <a:p>
            <a:r>
              <a:rPr lang="sv-SE" sz="2500" dirty="0"/>
              <a:t>Välkommen till kursen: TADI31 Diskret matematik, 7,5hp</a:t>
            </a:r>
            <a:br>
              <a:rPr lang="sv-SE" sz="2500" dirty="0"/>
            </a:br>
            <a:endParaRPr lang="sv-SE" sz="25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84FF85C-E013-BA42-918D-A42B155B9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9478" y="3287701"/>
            <a:ext cx="4762500" cy="1371601"/>
          </a:xfrm>
        </p:spPr>
        <p:txBody>
          <a:bodyPr>
            <a:normAutofit/>
          </a:bodyPr>
          <a:lstStyle/>
          <a:p>
            <a:r>
              <a:rPr lang="sv-SE" dirty="0"/>
              <a:t>Daniel Carlsson, </a:t>
            </a:r>
            <a:br>
              <a:rPr lang="sv-SE" dirty="0"/>
            </a:br>
            <a:r>
              <a:rPr lang="sv-SE" dirty="0"/>
              <a:t>Matematiska institutionen</a:t>
            </a:r>
            <a:br>
              <a:rPr lang="sv-SE" dirty="0"/>
            </a:br>
            <a:r>
              <a:rPr lang="sv-SE" dirty="0"/>
              <a:t>Linköpings universitet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68C5D19-ADAE-C340-A2B3-37562FF50EF6}"/>
              </a:ext>
            </a:extLst>
          </p:cNvPr>
          <p:cNvSpPr txBox="1"/>
          <p:nvPr/>
        </p:nvSpPr>
        <p:spPr>
          <a:xfrm>
            <a:off x="6306399" y="2541599"/>
            <a:ext cx="434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chemeClr val="tx2"/>
                </a:solidFill>
              </a:rPr>
              <a:t>För högskoleingenjör i datateknik</a:t>
            </a: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E1D46A67-4924-F64F-B88E-02F07B1BDB41}"/>
              </a:ext>
            </a:extLst>
          </p:cNvPr>
          <p:cNvSpPr txBox="1">
            <a:spLocks/>
          </p:cNvSpPr>
          <p:nvPr/>
        </p:nvSpPr>
        <p:spPr>
          <a:xfrm>
            <a:off x="5648325" y="4316401"/>
            <a:ext cx="5657850" cy="1752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500" dirty="0"/>
              <a:t>Vad, hur och </a:t>
            </a:r>
            <a:r>
              <a:rPr lang="sv-SE" sz="2500" b="1" dirty="0"/>
              <a:t>varför</a:t>
            </a:r>
            <a:r>
              <a:rPr lang="sv-SE" sz="2500" dirty="0"/>
              <a:t> den här kursen?</a:t>
            </a:r>
            <a:br>
              <a:rPr lang="sv-SE" sz="2500" dirty="0"/>
            </a:br>
            <a:endParaRPr lang="sv-SE" sz="2500" dirty="0"/>
          </a:p>
        </p:txBody>
      </p:sp>
    </p:spTree>
    <p:extLst>
      <p:ext uri="{BB962C8B-B14F-4D97-AF65-F5344CB8AC3E}">
        <p14:creationId xmlns:p14="http://schemas.microsoft.com/office/powerpoint/2010/main" val="180134095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2402D6-7C05-E71E-A1DE-8585CA590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95" y="195139"/>
            <a:ext cx="10931236" cy="3918098"/>
          </a:xfrm>
        </p:spPr>
        <p:txBody>
          <a:bodyPr>
            <a:normAutofit/>
          </a:bodyPr>
          <a:lstStyle/>
          <a:p>
            <a:r>
              <a:rPr lang="sv-SE" sz="3200" dirty="0" err="1"/>
              <a:t>Spelistan</a:t>
            </a:r>
            <a:r>
              <a:rPr lang="sv-SE" sz="3200" dirty="0"/>
              <a:t> DISKRET MATEMATIK! – för högskolan på YouTube: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588F5CD-D938-FA5D-1437-6939819B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980" y="775526"/>
            <a:ext cx="9024774" cy="60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0A5136-13F2-09DD-544D-166A01CE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BCA254A-F6D1-F7CB-C5D8-EB2D4B056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942" y="221226"/>
            <a:ext cx="10880116" cy="6415548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06AFE7E-1805-B658-6BCD-A7041E24B60A}"/>
              </a:ext>
            </a:extLst>
          </p:cNvPr>
          <p:cNvSpPr/>
          <p:nvPr/>
        </p:nvSpPr>
        <p:spPr>
          <a:xfrm>
            <a:off x="4070555" y="2551471"/>
            <a:ext cx="461624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4969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EE8294-4110-44EB-8577-6CA8DF797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45E44A-48F0-452E-94AB-C02C0355C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700" y="685800"/>
            <a:ext cx="74295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CE2C7E1-0DCA-DD42-893B-E3074A83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718057"/>
            <a:ext cx="6157710" cy="936840"/>
          </a:xfrm>
        </p:spPr>
        <p:txBody>
          <a:bodyPr>
            <a:noAutofit/>
          </a:bodyPr>
          <a:lstStyle/>
          <a:p>
            <a:pPr algn="ctr"/>
            <a:r>
              <a:rPr lang="sv-SE" sz="2400" dirty="0">
                <a:latin typeface="Goudy Old Style" panose="02020502050305020303" pitchFamily="18" charset="77"/>
              </a:rPr>
              <a:t>Kursinnehåll:</a:t>
            </a:r>
          </a:p>
        </p:txBody>
      </p:sp>
      <p:pic>
        <p:nvPicPr>
          <p:cNvPr id="5" name="Bildobjekt 4" descr="En bild som visar inomhus, flera&#10;&#10;Automatiskt genererad beskrivning">
            <a:extLst>
              <a:ext uri="{FF2B5EF4-FFF2-40B4-BE49-F238E27FC236}">
                <a16:creationId xmlns:a16="http://schemas.microsoft.com/office/drawing/2014/main" id="{BDB13605-68B3-F24C-9D07-CEBD472C2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1" r="38414" b="-1"/>
          <a:stretch/>
        </p:blipFill>
        <p:spPr>
          <a:xfrm>
            <a:off x="1" y="10"/>
            <a:ext cx="3390899" cy="685799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32DD08-B568-BB46-8B3E-19B53F851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521" y="1845105"/>
            <a:ext cx="3117054" cy="392704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sv-SE" sz="1900" b="1" dirty="0"/>
              <a:t>Talteori och induktion</a:t>
            </a:r>
            <a:br>
              <a:rPr lang="sv-SE" sz="1900" b="1" dirty="0"/>
            </a:b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</a:pPr>
            <a:r>
              <a:rPr lang="sv-SE" sz="1900" b="1" dirty="0"/>
              <a:t>Mängdlära</a:t>
            </a:r>
            <a:br>
              <a:rPr lang="sv-SE" sz="1900" b="1" dirty="0"/>
            </a:b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</a:pPr>
            <a:r>
              <a:rPr lang="sv-SE" sz="1900" b="1" dirty="0"/>
              <a:t>Grafer – nätverk</a:t>
            </a:r>
            <a:br>
              <a:rPr lang="sv-SE" sz="1900" b="1" dirty="0"/>
            </a:b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</a:pPr>
            <a:r>
              <a:rPr lang="sv-SE" sz="1900" b="1" dirty="0"/>
              <a:t>Logik</a:t>
            </a:r>
            <a:br>
              <a:rPr lang="sv-SE" sz="1900" b="1" dirty="0"/>
            </a:b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</a:pPr>
            <a:r>
              <a:rPr lang="sv-SE" sz="1900" b="1" dirty="0" err="1"/>
              <a:t>Kombinatorik</a:t>
            </a:r>
            <a:endParaRPr lang="sv-SE" sz="1900" b="1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6B4E3BF0-91FD-A44F-A9D0-5A836AFCD6DF}"/>
              </a:ext>
            </a:extLst>
          </p:cNvPr>
          <p:cNvSpPr txBox="1">
            <a:spLocks/>
          </p:cNvSpPr>
          <p:nvPr/>
        </p:nvSpPr>
        <p:spPr>
          <a:xfrm>
            <a:off x="7568574" y="1732034"/>
            <a:ext cx="3937626" cy="4283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Datasäkerhet, algoritmer,</a:t>
            </a:r>
            <a:br>
              <a:rPr lang="sv-SE" sz="1900" b="1" dirty="0"/>
            </a:br>
            <a:r>
              <a:rPr lang="sv-SE" sz="1900" b="1" dirty="0"/>
              <a:t>Representationsförmåga, Resonemangsförmåga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Databaser, Diskret modell</a:t>
            </a:r>
            <a:br>
              <a:rPr lang="sv-SE" sz="1900" b="1" dirty="0"/>
            </a:br>
            <a:r>
              <a:rPr lang="sv-SE" sz="1900" b="1" dirty="0"/>
              <a:t>Procedurförmåga</a:t>
            </a:r>
            <a:br>
              <a:rPr lang="sv-SE" sz="1900" b="1" dirty="0"/>
            </a:br>
            <a:r>
              <a:rPr lang="sv-SE" sz="1900" b="1" dirty="0"/>
              <a:t>Resonemangsförmåga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Nätverk, </a:t>
            </a:r>
            <a:br>
              <a:rPr lang="sv-SE" sz="1900" b="1" dirty="0"/>
            </a:br>
            <a:r>
              <a:rPr lang="sv-SE" sz="1900" b="1" dirty="0"/>
              <a:t>Modelleringsförmåga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Programmering,</a:t>
            </a:r>
            <a:br>
              <a:rPr lang="sv-SE" sz="1900" b="1" dirty="0"/>
            </a:br>
            <a:r>
              <a:rPr lang="sv-SE" sz="1900" b="1" dirty="0"/>
              <a:t>Resonemangsförmåga</a:t>
            </a: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På hur många sätt?</a:t>
            </a:r>
            <a:br>
              <a:rPr lang="sv-SE" sz="1900" b="1" dirty="0"/>
            </a:br>
            <a:r>
              <a:rPr lang="sv-SE" sz="1900" b="1" dirty="0"/>
              <a:t>Problemlösningsförmåga</a:t>
            </a:r>
          </a:p>
        </p:txBody>
      </p:sp>
    </p:spTree>
    <p:extLst>
      <p:ext uri="{BB962C8B-B14F-4D97-AF65-F5344CB8AC3E}">
        <p14:creationId xmlns:p14="http://schemas.microsoft.com/office/powerpoint/2010/main" val="14594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69B226-B2F2-C74C-8EC8-A3C8F475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259080"/>
            <a:ext cx="9486900" cy="1371600"/>
          </a:xfrm>
        </p:spPr>
        <p:txBody>
          <a:bodyPr/>
          <a:lstStyle/>
          <a:p>
            <a:r>
              <a:rPr lang="sv-SE" dirty="0"/>
              <a:t>Den här matematiken kommer jag aldrig behöva använda igen!</a:t>
            </a:r>
          </a:p>
        </p:txBody>
      </p:sp>
      <p:pic>
        <p:nvPicPr>
          <p:cNvPr id="4" name="Debunking the Pointless Education Myth  StarTalk" descr="Debunking the Pointless Education Myth  StarTalk">
            <a:hlinkClick r:id="" action="ppaction://media"/>
            <a:extLst>
              <a:ext uri="{FF2B5EF4-FFF2-40B4-BE49-F238E27FC236}">
                <a16:creationId xmlns:a16="http://schemas.microsoft.com/office/drawing/2014/main" id="{096572BC-F0A4-0B43-B737-5E22E45EDC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588" y="1273103"/>
            <a:ext cx="9929712" cy="5584897"/>
          </a:xfrm>
        </p:spPr>
      </p:pic>
    </p:spTree>
    <p:extLst>
      <p:ext uri="{BB962C8B-B14F-4D97-AF65-F5344CB8AC3E}">
        <p14:creationId xmlns:p14="http://schemas.microsoft.com/office/powerpoint/2010/main" val="1129884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309FA25-1772-4961-90BE-D39F20067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A7D15B8-B258-3747-86A2-EC328596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8" y="239150"/>
            <a:ext cx="5397472" cy="1303606"/>
          </a:xfrm>
        </p:spPr>
        <p:txBody>
          <a:bodyPr>
            <a:normAutofit/>
          </a:bodyPr>
          <a:lstStyle/>
          <a:p>
            <a:pPr algn="ctr"/>
            <a:r>
              <a:rPr lang="sv-SE" sz="2700"/>
              <a:t>Syftet med matematik är att bygga styrka!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C14BD5-A81D-214B-9916-8F61413BB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27" y="1696720"/>
            <a:ext cx="6212124" cy="46196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200" dirty="0"/>
              <a:t>Vi tränar</a:t>
            </a:r>
            <a:r>
              <a:rPr lang="sv-SE" sz="2200" b="1" dirty="0"/>
              <a:t> förmågor </a:t>
            </a:r>
            <a:r>
              <a:rPr lang="sv-SE" sz="2200" dirty="0"/>
              <a:t>så som: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Problemlösningsförmåga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Modelleringsförmåga: använda matematiska modeller för att representera komplexa problem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Resonemangsförmåga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Kommunikationsförmåga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Abstraktionsförmåga</a:t>
            </a:r>
            <a:br>
              <a:rPr lang="sv-SE" sz="2200" dirty="0"/>
            </a:br>
            <a:endParaRPr lang="sv-SE" sz="2200" dirty="0"/>
          </a:p>
          <a:p>
            <a:pPr marL="0" indent="0">
              <a:lnSpc>
                <a:spcPct val="90000"/>
              </a:lnSpc>
              <a:buNone/>
            </a:pPr>
            <a:r>
              <a:rPr lang="sv-SE" sz="2200" b="1" dirty="0"/>
              <a:t>”Fem år efter examen var alla mina tillämpade kunskaper utdaterade – då hade jag bara matten kvar!” (Ingemar Ingmarsson, grundare </a:t>
            </a:r>
            <a:r>
              <a:rPr lang="sv-SE" sz="2200" b="1" dirty="0" err="1"/>
              <a:t>Sectra</a:t>
            </a:r>
            <a:r>
              <a:rPr lang="sv-SE" sz="2200" b="1" dirty="0"/>
              <a:t>)</a:t>
            </a:r>
          </a:p>
        </p:txBody>
      </p:sp>
      <p:pic>
        <p:nvPicPr>
          <p:cNvPr id="8" name="Bildobjekt 7" descr="En bild som visar utomhus, park, flera&#10;&#10;Automatiskt genererad beskrivning">
            <a:extLst>
              <a:ext uri="{FF2B5EF4-FFF2-40B4-BE49-F238E27FC236}">
                <a16:creationId xmlns:a16="http://schemas.microsoft.com/office/drawing/2014/main" id="{759D533A-4EEA-1F4D-8B54-86BDC617B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0"/>
            <a:ext cx="5410200" cy="72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06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fotboll, boll&#10;&#10;Automatiskt genererad beskrivning">
            <a:extLst>
              <a:ext uri="{FF2B5EF4-FFF2-40B4-BE49-F238E27FC236}">
                <a16:creationId xmlns:a16="http://schemas.microsoft.com/office/drawing/2014/main" id="{CB956C1C-90C2-F447-AAD8-5EFF55237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46" y="1675038"/>
            <a:ext cx="4756509" cy="350792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5F7101-EFD2-4C38-9B14-11559CE3B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841" y="1428652"/>
            <a:ext cx="6136639" cy="4501662"/>
          </a:xfrm>
        </p:spPr>
        <p:txBody>
          <a:bodyPr>
            <a:noAutofit/>
          </a:bodyPr>
          <a:lstStyle/>
          <a:p>
            <a:r>
              <a:rPr lang="en-US" sz="3200" dirty="0"/>
              <a:t>Det </a:t>
            </a:r>
            <a:r>
              <a:rPr lang="en-US" sz="3200" dirty="0" err="1"/>
              <a:t>räcker</a:t>
            </a:r>
            <a:r>
              <a:rPr lang="en-US" sz="3200" dirty="0"/>
              <a:t> </a:t>
            </a:r>
            <a:r>
              <a:rPr lang="en-US" sz="3200" dirty="0" err="1"/>
              <a:t>inte</a:t>
            </a:r>
            <a:r>
              <a:rPr lang="en-US" sz="3200" dirty="0"/>
              <a:t> </a:t>
            </a:r>
            <a:r>
              <a:rPr lang="en-US" sz="3200" dirty="0" err="1"/>
              <a:t>att</a:t>
            </a:r>
            <a:r>
              <a:rPr lang="en-US" sz="3200" dirty="0"/>
              <a:t> </a:t>
            </a:r>
            <a:r>
              <a:rPr lang="en-US" sz="3200" dirty="0" err="1"/>
              <a:t>veta</a:t>
            </a:r>
            <a:r>
              <a:rPr lang="en-US" sz="3200" dirty="0"/>
              <a:t> </a:t>
            </a:r>
            <a:r>
              <a:rPr lang="en-US" sz="3200" dirty="0" err="1"/>
              <a:t>hur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fotboll</a:t>
            </a:r>
            <a:r>
              <a:rPr lang="en-US" sz="3200" dirty="0"/>
              <a:t> ser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för</a:t>
            </a:r>
            <a:r>
              <a:rPr lang="en-US" sz="3200" dirty="0"/>
              <a:t> </a:t>
            </a:r>
            <a:r>
              <a:rPr lang="en-US" sz="3200" dirty="0" err="1"/>
              <a:t>att</a:t>
            </a:r>
            <a:r>
              <a:rPr lang="en-US" sz="3200" dirty="0"/>
              <a:t> </a:t>
            </a:r>
            <a:r>
              <a:rPr lang="en-US" sz="3200" dirty="0" err="1"/>
              <a:t>bli</a:t>
            </a:r>
            <a:r>
              <a:rPr lang="en-US" sz="3200" dirty="0"/>
              <a:t> </a:t>
            </a:r>
            <a:r>
              <a:rPr lang="en-US" sz="3200" dirty="0" err="1"/>
              <a:t>riktigt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bra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fotboll</a:t>
            </a:r>
            <a:r>
              <a:rPr lang="en-US" sz="3200" dirty="0"/>
              <a:t>!</a:t>
            </a:r>
          </a:p>
          <a:p>
            <a:pPr marL="0" indent="0">
              <a:buNone/>
            </a:pPr>
            <a:r>
              <a:rPr lang="en-US" sz="3200" dirty="0"/>
              <a:t> - Ge </a:t>
            </a:r>
            <a:r>
              <a:rPr lang="en-US" sz="3200" dirty="0" err="1"/>
              <a:t>dina</a:t>
            </a:r>
            <a:r>
              <a:rPr lang="en-US" sz="3200" dirty="0"/>
              <a:t> studier </a:t>
            </a:r>
            <a:r>
              <a:rPr lang="en-US" sz="3200" dirty="0" err="1"/>
              <a:t>tid</a:t>
            </a:r>
            <a:r>
              <a:rPr lang="en-US" sz="3200" dirty="0"/>
              <a:t> - </a:t>
            </a:r>
            <a:r>
              <a:rPr lang="en-US" sz="3200" dirty="0" err="1"/>
              <a:t>mycket</a:t>
            </a:r>
            <a:r>
              <a:rPr lang="en-US" sz="3200" dirty="0"/>
              <a:t> </a:t>
            </a:r>
            <a:r>
              <a:rPr lang="en-US" sz="3200" dirty="0" err="1"/>
              <a:t>tid</a:t>
            </a:r>
            <a:r>
              <a:rPr lang="en-US" sz="3200" dirty="0"/>
              <a:t>!    </a:t>
            </a:r>
            <a:br>
              <a:rPr lang="en-US" sz="3200" dirty="0"/>
            </a:br>
            <a:r>
              <a:rPr lang="en-US" sz="3200" dirty="0"/>
              <a:t>   </a:t>
            </a:r>
            <a:r>
              <a:rPr lang="en-US" sz="3200" dirty="0" err="1"/>
              <a:t>Bygg</a:t>
            </a:r>
            <a:r>
              <a:rPr lang="en-US" sz="3200" dirty="0"/>
              <a:t> </a:t>
            </a:r>
            <a:r>
              <a:rPr lang="en-US" sz="3200" dirty="0" err="1"/>
              <a:t>styrka</a:t>
            </a:r>
            <a:r>
              <a:rPr lang="en-US" sz="3200" dirty="0"/>
              <a:t> </a:t>
            </a:r>
            <a:r>
              <a:rPr lang="en-US" sz="3200" dirty="0" err="1"/>
              <a:t>och</a:t>
            </a:r>
            <a:r>
              <a:rPr lang="en-US" sz="3200" dirty="0"/>
              <a:t> </a:t>
            </a:r>
            <a:r>
              <a:rPr lang="en-US" sz="3200" dirty="0" err="1"/>
              <a:t>generella</a:t>
            </a:r>
            <a:r>
              <a:rPr lang="en-US" sz="3200" dirty="0"/>
              <a:t> </a:t>
            </a:r>
            <a:r>
              <a:rPr lang="en-US" sz="3200" dirty="0" err="1"/>
              <a:t>förmågor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 err="1"/>
              <a:t>Träna</a:t>
            </a:r>
            <a:r>
              <a:rPr lang="en-US" sz="3200" dirty="0"/>
              <a:t> </a:t>
            </a:r>
            <a:r>
              <a:rPr lang="en-US" sz="3200" dirty="0" err="1"/>
              <a:t>som</a:t>
            </a:r>
            <a:r>
              <a:rPr lang="en-US" sz="3200" dirty="0"/>
              <a:t> du </a:t>
            </a:r>
            <a:r>
              <a:rPr lang="en-US" sz="3200" dirty="0" err="1"/>
              <a:t>kommer</a:t>
            </a:r>
            <a:r>
              <a:rPr lang="en-US" sz="3200" dirty="0"/>
              <a:t> </a:t>
            </a:r>
            <a:r>
              <a:rPr lang="en-US" sz="3200" dirty="0" err="1"/>
              <a:t>tävla</a:t>
            </a:r>
            <a:r>
              <a:rPr lang="en-US" sz="3200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65416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Närbild av vattendroppar på blad">
            <a:extLst>
              <a:ext uri="{FF2B5EF4-FFF2-40B4-BE49-F238E27FC236}">
                <a16:creationId xmlns:a16="http://schemas.microsoft.com/office/drawing/2014/main" id="{97D90EBE-839F-49DB-9FC6-9908323A1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1" r="40315" b="-1"/>
          <a:stretch/>
        </p:blipFill>
        <p:spPr>
          <a:xfrm>
            <a:off x="20" y="10"/>
            <a:ext cx="4762480" cy="6857989"/>
          </a:xfrm>
          <a:prstGeom prst="rect">
            <a:avLst/>
          </a:prstGeom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984FF85C-E013-BA42-918D-A42B155B9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887" y="4081670"/>
            <a:ext cx="5178251" cy="1550431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Daniel Carlsson, </a:t>
            </a:r>
            <a:br>
              <a:rPr lang="sv-SE" dirty="0"/>
            </a:br>
            <a:r>
              <a:rPr lang="sv-SE" dirty="0"/>
              <a:t>Matematiska institutionen</a:t>
            </a:r>
            <a:br>
              <a:rPr lang="sv-SE" dirty="0"/>
            </a:br>
            <a:r>
              <a:rPr lang="sv-SE" dirty="0"/>
              <a:t>Linköpings universitet,</a:t>
            </a:r>
          </a:p>
          <a:p>
            <a:r>
              <a:rPr lang="sv-SE" dirty="0"/>
              <a:t>013-28 57 61, </a:t>
            </a:r>
            <a:r>
              <a:rPr lang="sv-SE" dirty="0" err="1"/>
              <a:t>daniel.carlsson@liu.se</a:t>
            </a:r>
            <a:endParaRPr lang="sv-SE" dirty="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FA9FC0FC-2D0B-83A1-B7A5-3DEDC03E7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3642" y="1008993"/>
            <a:ext cx="6421820" cy="2279131"/>
          </a:xfrm>
        </p:spPr>
        <p:txBody>
          <a:bodyPr>
            <a:normAutofit/>
          </a:bodyPr>
          <a:lstStyle/>
          <a:p>
            <a:r>
              <a:rPr lang="sv-SE" sz="2500" dirty="0"/>
              <a:t>Välkommen till kursen: TADI31 Diskret matematik, 7,5hp</a:t>
            </a:r>
            <a:br>
              <a:rPr lang="sv-SE" sz="2500" dirty="0"/>
            </a:br>
            <a:endParaRPr lang="sv-SE" sz="25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2EDF7C6-2B0C-A07C-C72E-1235F172DE70}"/>
              </a:ext>
            </a:extLst>
          </p:cNvPr>
          <p:cNvSpPr txBox="1"/>
          <p:nvPr/>
        </p:nvSpPr>
        <p:spPr>
          <a:xfrm>
            <a:off x="6263701" y="2967335"/>
            <a:ext cx="434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chemeClr val="tx2"/>
                </a:solidFill>
              </a:rPr>
              <a:t>För högskoleingenjör i datateknik</a:t>
            </a:r>
          </a:p>
        </p:txBody>
      </p:sp>
    </p:spTree>
    <p:extLst>
      <p:ext uri="{BB962C8B-B14F-4D97-AF65-F5344CB8AC3E}">
        <p14:creationId xmlns:p14="http://schemas.microsoft.com/office/powerpoint/2010/main" val="373315207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AD336-6219-324F-9F56-1CB5D4786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389" y="914881"/>
            <a:ext cx="5212188" cy="964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cap="all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Kursvärdering</a:t>
            </a:r>
            <a:r>
              <a:rPr lang="en-US" sz="30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TADI31 HT22: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E3E4A-3915-4D42-8258-7D9937B03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389" y="2108368"/>
            <a:ext cx="5466901" cy="379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12 respondenter av 52 (23%) svarade på kursvärderingen.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Goudy Old Style" panose="02020502050305020303" pitchFamily="18" charset="77"/>
                <a:ea typeface="+mn-ea"/>
                <a:cs typeface="+mn-cs"/>
              </a:rPr>
              <a:t>Det som framkom särskilt var att man uppskattade </a:t>
            </a:r>
            <a:r>
              <a:rPr lang="sv-SE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föreläsningarna på plats samt att det gick att repetera med materialet på YouTube.</a:t>
            </a:r>
            <a:endParaRPr lang="sv-SE" sz="1600" dirty="0">
              <a:solidFill>
                <a:schemeClr val="tx2"/>
              </a:solidFill>
              <a:latin typeface="Goudy Old Style" panose="02020502050305020303" pitchFamily="18" charset="77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Arbetsbelastningen kändes rimlig. 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”Inlämningsuppgifterna gjorde att man ’tvingades’ ligga i fas med kursen och responsen man fick var mycket bra och användbar.”</a:t>
            </a:r>
            <a:br>
              <a:rPr lang="sv-SE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endParaRPr lang="sv-SE" sz="160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Relevans och genomförande: 4,25-4,95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Helhetsbetyg för kursen: 4,75</a:t>
            </a:r>
          </a:p>
        </p:txBody>
      </p:sp>
      <p:pic>
        <p:nvPicPr>
          <p:cNvPr id="5" name="Bildobjekt 4" descr="En bild som visar text, person, inomhus, dokument&#10;&#10;Automatiskt genererad beskrivning">
            <a:extLst>
              <a:ext uri="{FF2B5EF4-FFF2-40B4-BE49-F238E27FC236}">
                <a16:creationId xmlns:a16="http://schemas.microsoft.com/office/drawing/2014/main" id="{618073E5-9300-A542-B67A-633D0A57C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98" r="27275" b="1"/>
          <a:stretch/>
        </p:blipFill>
        <p:spPr>
          <a:xfrm>
            <a:off x="7489874" y="10"/>
            <a:ext cx="4702125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9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09FA25-1772-4961-90BE-D39F20067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AD336-6219-324F-9F56-1CB5D4786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528" y="748148"/>
            <a:ext cx="5397472" cy="1303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Förändringar till HT23: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E3E4A-3915-4D42-8258-7D9937B03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528" y="2371996"/>
            <a:ext cx="5544177" cy="2862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Egentligen inga väsentliga ändringar till detta år. Behåller det som fungerat bra. Mindre putsningar på material, övningsuppgifter och kursprogram.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sv-SE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sv-SE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7" name="Graphic 6" descr="Början">
            <a:extLst>
              <a:ext uri="{FF2B5EF4-FFF2-40B4-BE49-F238E27FC236}">
                <a16:creationId xmlns:a16="http://schemas.microsoft.com/office/drawing/2014/main" id="{052463D3-83CD-4925-831F-42B19C3E5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0328" y="1416064"/>
            <a:ext cx="4025872" cy="402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Närbild av vattendroppar på blad">
            <a:extLst>
              <a:ext uri="{FF2B5EF4-FFF2-40B4-BE49-F238E27FC236}">
                <a16:creationId xmlns:a16="http://schemas.microsoft.com/office/drawing/2014/main" id="{97D90EBE-839F-49DB-9FC6-9908323A1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1" r="40315" b="-1"/>
          <a:stretch/>
        </p:blipFill>
        <p:spPr>
          <a:xfrm>
            <a:off x="20" y="10"/>
            <a:ext cx="4762480" cy="685798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4BCBAF1-D225-D74C-BE63-582429BCB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948" y="1225899"/>
            <a:ext cx="6561573" cy="2029767"/>
          </a:xfrm>
        </p:spPr>
        <p:txBody>
          <a:bodyPr>
            <a:normAutofit/>
          </a:bodyPr>
          <a:lstStyle/>
          <a:p>
            <a:r>
              <a:rPr lang="sv-SE" sz="2800" dirty="0"/>
              <a:t>Välkommen till kursen: 726G35 Diskret matematik och logik, 7,5hp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84FF85C-E013-BA42-918D-A42B155B9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887" y="4081670"/>
            <a:ext cx="5178251" cy="1550431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Daniel Carlsson, </a:t>
            </a:r>
            <a:br>
              <a:rPr lang="sv-SE" dirty="0"/>
            </a:br>
            <a:r>
              <a:rPr lang="sv-SE" dirty="0"/>
              <a:t>Matematiska institutionen</a:t>
            </a:r>
            <a:br>
              <a:rPr lang="sv-SE" dirty="0"/>
            </a:br>
            <a:r>
              <a:rPr lang="sv-SE" dirty="0"/>
              <a:t>Linköpings universitet,</a:t>
            </a:r>
          </a:p>
          <a:p>
            <a:r>
              <a:rPr lang="sv-SE" dirty="0"/>
              <a:t>013-28 57 61, </a:t>
            </a:r>
            <a:r>
              <a:rPr lang="sv-SE" dirty="0" err="1"/>
              <a:t>daniel.carlsson@liu.se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68C5D19-ADAE-C340-A2B3-37562FF50EF6}"/>
              </a:ext>
            </a:extLst>
          </p:cNvPr>
          <p:cNvSpPr txBox="1"/>
          <p:nvPr/>
        </p:nvSpPr>
        <p:spPr>
          <a:xfrm>
            <a:off x="6621650" y="3154919"/>
            <a:ext cx="36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För Systemvetenskapliga programmet</a:t>
            </a:r>
          </a:p>
        </p:txBody>
      </p:sp>
    </p:spTree>
    <p:extLst>
      <p:ext uri="{BB962C8B-B14F-4D97-AF65-F5344CB8AC3E}">
        <p14:creationId xmlns:p14="http://schemas.microsoft.com/office/powerpoint/2010/main" val="185124227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213B38"/>
      </a:dk2>
      <a:lt2>
        <a:srgbClr val="E8E7E2"/>
      </a:lt2>
      <a:accent1>
        <a:srgbClr val="969EC7"/>
      </a:accent1>
      <a:accent2>
        <a:srgbClr val="7EA1BA"/>
      </a:accent2>
      <a:accent3>
        <a:srgbClr val="81ACAC"/>
      </a:accent3>
      <a:accent4>
        <a:srgbClr val="76AE97"/>
      </a:accent4>
      <a:accent5>
        <a:srgbClr val="83AE8B"/>
      </a:accent5>
      <a:accent6>
        <a:srgbClr val="85B077"/>
      </a:accent6>
      <a:hlink>
        <a:srgbClr val="8C8355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374</Words>
  <Application>Microsoft Macintosh PowerPoint</Application>
  <PresentationFormat>Bredbild</PresentationFormat>
  <Paragraphs>45</Paragraphs>
  <Slides>11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7" baseType="lpstr">
      <vt:lpstr>Arial</vt:lpstr>
      <vt:lpstr>Georgia</vt:lpstr>
      <vt:lpstr>Gill Sans MT</vt:lpstr>
      <vt:lpstr>Goudy Old Style</vt:lpstr>
      <vt:lpstr>Wingdings</vt:lpstr>
      <vt:lpstr>ClassicFrameVTI</vt:lpstr>
      <vt:lpstr>Välkommen till kursen: TADI31 Diskret matematik, 7,5hp </vt:lpstr>
      <vt:lpstr>Kursinnehåll:</vt:lpstr>
      <vt:lpstr>Den här matematiken kommer jag aldrig behöva använda igen!</vt:lpstr>
      <vt:lpstr>Syftet med matematik är att bygga styrka!</vt:lpstr>
      <vt:lpstr>PowerPoint-presentation</vt:lpstr>
      <vt:lpstr>Välkommen till kursen: TADI31 Diskret matematik, 7,5hp </vt:lpstr>
      <vt:lpstr>Kursvärdering TADI31 HT22:</vt:lpstr>
      <vt:lpstr>Förändringar till HT23:</vt:lpstr>
      <vt:lpstr>Välkommen till kursen: 726G35 Diskret matematik och logik, 7,5hp 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Matematiken inom Di  (eller vad ska man ha matten till?)</dc:title>
  <dc:creator>Daniel Carlsson</dc:creator>
  <cp:lastModifiedBy>Daniel Carlsson</cp:lastModifiedBy>
  <cp:revision>40</cp:revision>
  <dcterms:created xsi:type="dcterms:W3CDTF">2021-11-10T15:11:36Z</dcterms:created>
  <dcterms:modified xsi:type="dcterms:W3CDTF">2023-10-30T12:35:25Z</dcterms:modified>
</cp:coreProperties>
</file>