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latin typeface="Arial"/>
              </a:rPr>
              <a:t>Click to edit the title text format</a:t>
            </a:r>
            <a:endParaRPr b="0" lang="sv-S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Arial"/>
              </a:rPr>
              <a:t>Click to edit the outline text format</a:t>
            </a:r>
            <a:endParaRPr b="0" lang="sv-SE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Arial"/>
              </a:rPr>
              <a:t>Second Outline Level</a:t>
            </a:r>
            <a:endParaRPr b="0" lang="sv-SE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400" spc="-1" strike="noStrike">
                <a:latin typeface="Arial"/>
              </a:rPr>
              <a:t>Third Outline Level</a:t>
            </a:r>
            <a:endParaRPr b="0" lang="sv-SE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Fourth Outline Level</a:t>
            </a:r>
            <a:endParaRPr b="0" lang="sv-SE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Arial"/>
              </a:rPr>
              <a:t>Fifth Outline Level</a:t>
            </a:r>
            <a:endParaRPr b="0" lang="sv-SE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Sixth Outline Level</a:t>
            </a:r>
            <a:endParaRPr b="0" lang="sv-SE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Seventh Outline Level</a:t>
            </a:r>
            <a:endParaRPr b="0" lang="sv-S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latin typeface="Times New Roman"/>
              </a:rPr>
              <a:t>&lt;date/time&gt;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v-SE" sz="1400" spc="-1" strike="noStrike">
                <a:latin typeface="Times New Roman"/>
              </a:rPr>
              <a:t>&lt;footer&gt;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C766F95-BDD9-4221-B014-72ADCDB2CF6B}" type="slidenum">
              <a:rPr b="0" lang="sv-SE" sz="1400" spc="-1" strike="noStrike">
                <a:latin typeface="Times New Roman"/>
              </a:rPr>
              <a:t>&lt;number&gt;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0000" y="553320"/>
            <a:ext cx="86400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280099"/>
                </a:solidFill>
                <a:latin typeface="Arial"/>
              </a:rPr>
              <a:t>Click to edit the title text format</a:t>
            </a:r>
            <a:endParaRPr b="0" lang="sv-SE" sz="4400" spc="-1" strike="noStrike">
              <a:solidFill>
                <a:srgbClr val="280099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00000" y="1985040"/>
            <a:ext cx="828000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Arial"/>
              </a:rPr>
              <a:t>Click to edit the outline text format</a:t>
            </a:r>
            <a:endParaRPr b="0" lang="sv-SE" sz="3200" spc="-1" strike="noStrike">
              <a:latin typeface="Arial"/>
            </a:endParaRPr>
          </a:p>
          <a:p>
            <a:pPr lvl="1" marL="864000">
              <a:spcAft>
                <a:spcPts val="1134"/>
              </a:spcAft>
              <a:buClr>
                <a:srgbClr val="ff3366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Arial"/>
              </a:rPr>
              <a:t>Second Outline Level</a:t>
            </a:r>
            <a:endParaRPr b="0" lang="sv-SE" sz="2800" spc="-1" strike="noStrike">
              <a:latin typeface="Arial"/>
            </a:endParaRPr>
          </a:p>
          <a:p>
            <a:pPr lvl="2" marL="1296000">
              <a:spcAft>
                <a:spcPts val="850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Arial"/>
              </a:rPr>
              <a:t>Third Outline Level</a:t>
            </a:r>
            <a:endParaRPr b="0" lang="sv-SE" sz="2400" spc="-1" strike="noStrike">
              <a:latin typeface="Arial"/>
            </a:endParaRPr>
          </a:p>
          <a:p>
            <a:pPr lvl="3" marL="1728000">
              <a:spcAft>
                <a:spcPts val="567"/>
              </a:spcAft>
              <a:buClr>
                <a:srgbClr val="ff3366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Arial"/>
              </a:rPr>
              <a:t>Fourth Outline Level</a:t>
            </a:r>
            <a:endParaRPr b="0" lang="sv-SE" sz="2000" spc="-1" strike="noStrike">
              <a:latin typeface="Arial"/>
            </a:endParaRPr>
          </a:p>
          <a:p>
            <a:pPr lvl="4" marL="2160000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Fifth Outline Level</a:t>
            </a:r>
            <a:endParaRPr b="0" lang="sv-SE" sz="2000" spc="-1" strike="noStrike">
              <a:latin typeface="Arial"/>
            </a:endParaRPr>
          </a:p>
          <a:p>
            <a:pPr lvl="5" marL="2592000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Sixth Outline Level</a:t>
            </a:r>
            <a:endParaRPr b="0" lang="sv-SE" sz="2000" spc="-1" strike="noStrike">
              <a:latin typeface="Arial"/>
            </a:endParaRPr>
          </a:p>
          <a:p>
            <a:pPr lvl="6" marL="3024000">
              <a:spcAft>
                <a:spcPts val="283"/>
              </a:spcAft>
              <a:buClr>
                <a:srgbClr val="ff3366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Arial"/>
              </a:rPr>
              <a:t>Seventh Outline Level</a:t>
            </a:r>
            <a:endParaRPr b="0" lang="sv-SE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12000" y="6455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latin typeface="Times New Roman"/>
              </a:rPr>
              <a:t>&lt;date/time&gt;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455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v-SE" sz="1400" spc="-1" strike="noStrike">
                <a:latin typeface="Times New Roman"/>
              </a:rPr>
              <a:t>&lt;footer&gt;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083360" y="6455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F3A24CF3-369E-4779-99AC-B3963C6C7320}" type="slidenum">
              <a:rPr b="0" lang="sv-SE" sz="1400" spc="-1" strike="noStrike">
                <a:latin typeface="Times New Roman"/>
              </a:rPr>
              <a:t>&lt;number&gt;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sv-SE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1" lang="sv-S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sv-SE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>
              <a:spcAft>
                <a:spcPts val="1134"/>
              </a:spcAft>
              <a:buClr>
                <a:srgbClr val="ffff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sv-SE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>
              <a:spcAft>
                <a:spcPts val="850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sv-SE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>
              <a:spcAft>
                <a:spcPts val="567"/>
              </a:spcAft>
              <a:buClr>
                <a:srgbClr val="ffff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sv-SE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>
              <a:spcAft>
                <a:spcPts val="283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sv-SE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>
              <a:spcAft>
                <a:spcPts val="283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sv-SE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>
              <a:spcAft>
                <a:spcPts val="283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sv-SE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04000" y="6995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solidFill>
                  <a:srgbClr val="ffffff"/>
                </a:solidFill>
                <a:latin typeface="Times New Roman"/>
              </a:rPr>
              <a:t>&lt;date/time&gt;</a:t>
            </a:r>
            <a:endParaRPr b="0" lang="sv-SE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v-SE" sz="14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sv-SE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2BA3692-B361-4C80-B78D-CBBD7F935328}" type="slidenum">
              <a:rPr b="0" lang="sv-SE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sv-SE" sz="1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Click to edit the title text format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Click to edit the outline text format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8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Times New Roman"/>
              </a:rPr>
              <a:t>Second Outline Level</a:t>
            </a:r>
            <a:endParaRPr b="0" lang="sv-SE" sz="2800" spc="-1" strike="noStrike">
              <a:latin typeface="Times New Roman"/>
            </a:endParaRPr>
          </a:p>
          <a:p>
            <a:pPr lvl="2" marL="1296000">
              <a:spcAft>
                <a:spcPts val="850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Times New Roman"/>
              </a:rPr>
              <a:t>Third Outline Level</a:t>
            </a:r>
            <a:endParaRPr b="0" lang="sv-SE" sz="2400" spc="-1" strike="noStrike">
              <a:latin typeface="Times New Roman"/>
            </a:endParaRPr>
          </a:p>
          <a:p>
            <a:pPr lvl="3" marL="1728000">
              <a:spcAft>
                <a:spcPts val="567"/>
              </a:spcAft>
              <a:buClr>
                <a:srgbClr val="00008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Times New Roman"/>
              </a:rPr>
              <a:t>Fourth Outline Level</a:t>
            </a:r>
            <a:endParaRPr b="0" lang="sv-SE" sz="2000" spc="-1" strike="noStrike">
              <a:latin typeface="Times New Roman"/>
            </a:endParaRPr>
          </a:p>
          <a:p>
            <a:pPr lvl="4" marL="2160000">
              <a:spcAft>
                <a:spcPts val="283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Times New Roman"/>
              </a:rPr>
              <a:t>Fifth Outline Level</a:t>
            </a:r>
            <a:endParaRPr b="0" lang="sv-SE" sz="2000" spc="-1" strike="noStrike">
              <a:latin typeface="Times New Roman"/>
            </a:endParaRPr>
          </a:p>
          <a:p>
            <a:pPr lvl="5" marL="2592000">
              <a:spcAft>
                <a:spcPts val="283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Times New Roman"/>
              </a:rPr>
              <a:t>Sixth Outline Level</a:t>
            </a:r>
            <a:endParaRPr b="0" lang="sv-SE" sz="2000" spc="-1" strike="noStrike">
              <a:latin typeface="Times New Roman"/>
            </a:endParaRPr>
          </a:p>
          <a:p>
            <a:pPr lvl="6" marL="3024000">
              <a:spcAft>
                <a:spcPts val="283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Times New Roman"/>
              </a:rPr>
              <a:t>Seventh Outline Level</a:t>
            </a:r>
            <a:endParaRPr b="0" lang="sv-SE" sz="20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504000" y="6671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latin typeface="Times New Roman"/>
              </a:rPr>
              <a:t>&lt;date/time&gt;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3447360" y="6671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v-SE" sz="1400" spc="-1" strike="noStrike">
                <a:latin typeface="Times New Roman"/>
              </a:rPr>
              <a:t>&lt;footer&gt;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7227360" y="6671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B824A87-BB28-4147-A9BF-5DD44E0A7078}" type="slidenum">
              <a:rPr b="0" lang="sv-SE" sz="1400" spc="-1" strike="noStrike">
                <a:latin typeface="Times New Roman"/>
              </a:rPr>
              <a:t>&lt;number&gt;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TATA31 Linjär algebra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Examinator, föreläsare: Ulf Janfalk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Viktiga datum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26/10, 14-18: Kontrollskrivning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11/1, 14-19: Tenta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2800" spc="-1" strike="noStrike"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Multiplikation med reellt tal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529560" y="1371600"/>
            <a:ext cx="9071640" cy="5715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i="1" lang="sv-SE" sz="3200" spc="-1" strike="noStrike">
                <a:latin typeface="Times New Roman"/>
              </a:rPr>
              <a:t> </a:t>
            </a:r>
            <a:r>
              <a:rPr b="0" lang="sv-SE" sz="3200" spc="-1" strike="noStrike">
                <a:latin typeface="Times New Roman"/>
              </a:rPr>
              <a:t>reellt tal, </a:t>
            </a:r>
            <a:r>
              <a:rPr b="1" lang="sv-SE" sz="3200" spc="-1" strike="noStrike">
                <a:latin typeface="Times New Roman"/>
              </a:rPr>
              <a:t>u </a:t>
            </a:r>
            <a:r>
              <a:rPr b="0" lang="sv-SE" sz="3200" spc="-1" strike="noStrike">
                <a:latin typeface="Times New Roman"/>
              </a:rPr>
              <a:t>vektor.      </a:t>
            </a:r>
            <a:r>
              <a:rPr b="0" lang="sv-SE" sz="3200" spc="-1" strike="noStrike">
                <a:latin typeface="Times New Roman"/>
              </a:rPr>
              <a:t>0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=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0</a:t>
            </a:r>
            <a:r>
              <a:rPr b="0" lang="sv-SE" sz="3200" spc="-1" strike="noStrike">
                <a:latin typeface="Times New Roman"/>
                <a:ea typeface="DejaVu LGC Sans"/>
              </a:rPr>
              <a:t>=</a:t>
            </a:r>
            <a:r>
              <a:rPr b="1" lang="sv-SE" sz="3200" spc="-1" strike="noStrike">
                <a:latin typeface="Times New Roman"/>
                <a:ea typeface="DejaVu LGC Sans"/>
              </a:rPr>
              <a:t>0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  <a:ea typeface="DejaVu LGC Sans"/>
              </a:rPr>
              <a:t>|u|</a:t>
            </a:r>
            <a:r>
              <a:rPr b="0" lang="sv-SE" sz="3200" spc="-1" strike="noStrike">
                <a:latin typeface="Times New Roman"/>
                <a:ea typeface="DejaVu LGC Sans"/>
              </a:rPr>
              <a:t>=längden av 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 och längden av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u </a:t>
            </a:r>
            <a:r>
              <a:rPr b="0" lang="sv-SE" sz="3200" spc="-1" strike="noStrike">
                <a:latin typeface="Times New Roman"/>
                <a:ea typeface="DejaVu LGC Sans"/>
              </a:rPr>
              <a:t>är |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|=|</a:t>
            </a:r>
            <a:r>
              <a:rPr b="0" i="1" lang="sv-SE" sz="3200" spc="-1" strike="noStrike">
                <a:latin typeface="Times New Roman"/>
                <a:ea typeface="DejaVu LGC Sans"/>
              </a:rPr>
              <a:t>λ|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0" i="1" lang="sv-SE" sz="3200" spc="-1" strike="noStrike">
                <a:latin typeface="Times New Roman"/>
                <a:ea typeface="DejaVu LGC Sans"/>
              </a:rPr>
              <a:t>|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|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 </a:t>
            </a:r>
            <a:r>
              <a:rPr b="0" lang="sv-SE" sz="3200" spc="-1" strike="noStrike">
                <a:latin typeface="Times New Roman"/>
                <a:ea typeface="DejaVu LGC Sans"/>
              </a:rPr>
              <a:t>om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Times New Roman"/>
                <a:ea typeface="DejaVu LGC Sans"/>
              </a:rPr>
              <a:t>&gt;0 så har  </a:t>
            </a:r>
            <a:r>
              <a:rPr b="1" lang="sv-SE" sz="3200" spc="-1" strike="noStrike">
                <a:latin typeface="Times New Roman"/>
                <a:ea typeface="DejaVu LGC Sans"/>
              </a:rPr>
              <a:t>u </a:t>
            </a:r>
            <a:r>
              <a:rPr b="0" lang="sv-SE" sz="3200" spc="-1" strike="noStrike">
                <a:latin typeface="Times New Roman"/>
                <a:ea typeface="DejaVu LGC Sans"/>
              </a:rPr>
              <a:t>och 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 samma riktning,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 </a:t>
            </a:r>
            <a:r>
              <a:rPr b="0" lang="sv-SE" sz="3200" spc="-1" strike="noStrike">
                <a:latin typeface="Times New Roman"/>
                <a:ea typeface="DejaVu LGC Sans"/>
              </a:rPr>
              <a:t>om 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Times New Roman"/>
                <a:ea typeface="DejaVu LGC Sans"/>
              </a:rPr>
              <a:t>&lt;0 så</a:t>
            </a:r>
            <a:r>
              <a:rPr b="1" lang="sv-SE" sz="3200" spc="-1" strike="noStrike">
                <a:latin typeface="Times New Roman"/>
                <a:ea typeface="DejaVu LGC Sans"/>
              </a:rPr>
              <a:t> </a:t>
            </a:r>
            <a:r>
              <a:rPr b="0" lang="sv-SE" sz="3200" spc="-1" strike="noStrike">
                <a:latin typeface="Times New Roman"/>
                <a:ea typeface="DejaVu LGC Sans"/>
              </a:rPr>
              <a:t>har </a:t>
            </a:r>
            <a:r>
              <a:rPr b="1" lang="sv-SE" sz="3200" spc="-1" strike="noStrike">
                <a:latin typeface="Times New Roman"/>
                <a:ea typeface="DejaVu LGC Sans"/>
              </a:rPr>
              <a:t>u </a:t>
            </a:r>
            <a:r>
              <a:rPr b="0" lang="sv-SE" sz="3200" spc="-1" strike="noStrike">
                <a:latin typeface="Times New Roman"/>
                <a:ea typeface="DejaVu LGC Sans"/>
              </a:rPr>
              <a:t>och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lang="sv-SE" sz="3200" spc="-1" strike="noStrike">
                <a:latin typeface="DejaVu LGC Sans"/>
                <a:ea typeface="DejaVu LGC Sans"/>
              </a:rPr>
              <a:t>‧</a:t>
            </a:r>
            <a:r>
              <a:rPr b="1" lang="sv-SE" sz="3200" spc="-1" strike="noStrike">
                <a:latin typeface="Times New Roman"/>
                <a:ea typeface="DejaVu LGC Sans"/>
              </a:rPr>
              <a:t>u </a:t>
            </a:r>
            <a:r>
              <a:rPr b="0" lang="sv-SE" sz="3200" spc="-1" strike="noStrike">
                <a:latin typeface="Times New Roman"/>
                <a:ea typeface="DejaVu LGC Sans"/>
              </a:rPr>
              <a:t>motsatt riktning.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  <a:ea typeface="DejaVu LGC Sans"/>
              </a:rPr>
              <a:t>u </a:t>
            </a:r>
            <a:r>
              <a:rPr b="0" lang="sv-SE" sz="3200" spc="-1" strike="noStrike">
                <a:latin typeface="Times New Roman"/>
                <a:ea typeface="DejaVu LGC Sans"/>
              </a:rPr>
              <a:t>och</a:t>
            </a:r>
            <a:r>
              <a:rPr b="1" lang="sv-SE" sz="3200" spc="-1" strike="noStrike">
                <a:latin typeface="Times New Roman"/>
                <a:ea typeface="DejaVu LGC Sans"/>
              </a:rPr>
              <a:t> v </a:t>
            </a:r>
            <a:r>
              <a:rPr b="0" lang="sv-SE" sz="3200" spc="-1" strike="noStrike">
                <a:latin typeface="Times New Roman"/>
                <a:ea typeface="DejaVu LGC Sans"/>
              </a:rPr>
              <a:t>är</a:t>
            </a:r>
            <a:r>
              <a:rPr b="1" lang="sv-SE" sz="3200" spc="-1" strike="noStrike">
                <a:latin typeface="Times New Roman"/>
                <a:ea typeface="DejaVu LGC Sans"/>
              </a:rPr>
              <a:t> </a:t>
            </a:r>
            <a:r>
              <a:rPr b="0" i="1" lang="sv-SE" sz="3200" spc="-1" strike="noStrike">
                <a:latin typeface="Times New Roman"/>
                <a:ea typeface="DejaVu LGC Sans"/>
              </a:rPr>
              <a:t>parallella</a:t>
            </a:r>
            <a:r>
              <a:rPr b="0" lang="sv-SE" sz="3200" spc="-1" strike="noStrike">
                <a:latin typeface="Times New Roman"/>
                <a:ea typeface="DejaVu LGC Sans"/>
              </a:rPr>
              <a:t> om </a:t>
            </a:r>
            <a:r>
              <a:rPr b="1" lang="sv-SE" sz="3200" spc="-1" strike="noStrike">
                <a:latin typeface="Times New Roman"/>
                <a:ea typeface="DejaVu LGC Sans"/>
              </a:rPr>
              <a:t>v</a:t>
            </a:r>
            <a:r>
              <a:rPr b="0" lang="sv-SE" sz="3200" spc="-1" strike="noStrike">
                <a:latin typeface="Times New Roman"/>
                <a:ea typeface="DejaVu LGC Sans"/>
              </a:rPr>
              <a:t>=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 för något </a:t>
            </a:r>
            <a:r>
              <a:rPr b="0" i="1" lang="sv-SE" sz="3200" spc="-1" strike="noStrike">
                <a:latin typeface="Times New Roman"/>
                <a:ea typeface="DejaVu LGC Sans"/>
              </a:rPr>
              <a:t>λ</a:t>
            </a:r>
            <a:r>
              <a:rPr b="0" i="1" lang="sv-SE" sz="3200" spc="-1" strike="noStrike">
                <a:latin typeface="DejaVu LGC Sans"/>
                <a:ea typeface="DejaVu LGC Sans"/>
              </a:rPr>
              <a:t>∊</a:t>
            </a:r>
            <a:r>
              <a:rPr b="0" i="1" lang="sv-SE" sz="3200" spc="-1" strike="noStrike">
                <a:latin typeface="Times New Roman"/>
                <a:ea typeface="DejaVu LGC Sans"/>
              </a:rPr>
              <a:t>R.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OBS! 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 är alltså parallell med -</a:t>
            </a:r>
            <a:r>
              <a:rPr b="1" lang="sv-SE" sz="3200" spc="-1" strike="noStrike">
                <a:latin typeface="Times New Roman"/>
                <a:ea typeface="DejaVu LGC Sans"/>
              </a:rPr>
              <a:t>u</a:t>
            </a:r>
            <a:r>
              <a:rPr b="0" lang="sv-SE" sz="3200" spc="-1" strike="noStrike">
                <a:latin typeface="Times New Roman"/>
                <a:ea typeface="DejaVu LGC Sans"/>
              </a:rPr>
              <a:t>.</a:t>
            </a: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Räkning med vektorer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Addition: 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Placera pilarna spets mot ända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Förbind fri ända med fri spets</a:t>
            </a:r>
            <a:endParaRPr b="0" lang="sv-SE" sz="2800" spc="-1" strike="noStrike">
              <a:latin typeface="Times New Roman"/>
            </a:endParaRPr>
          </a:p>
        </p:txBody>
      </p:sp>
      <p:sp>
        <p:nvSpPr>
          <p:cNvPr id="194" name="Line 3"/>
          <p:cNvSpPr/>
          <p:nvPr/>
        </p:nvSpPr>
        <p:spPr>
          <a:xfrm>
            <a:off x="5698440" y="5160240"/>
            <a:ext cx="13716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Freeform 4"/>
          <p:cNvSpPr/>
          <p:nvPr/>
        </p:nvSpPr>
        <p:spPr>
          <a:xfrm>
            <a:off x="2277360" y="3982680"/>
            <a:ext cx="1829160" cy="1143360"/>
          </a:xfrm>
          <a:custGeom>
            <a:avLst/>
            <a:gdLst/>
            <a:ahLst/>
            <a:rect l="0" t="0" r="r" b="b"/>
            <a:pathLst>
              <a:path w="5081" h="3176">
                <a:moveTo>
                  <a:pt x="0" y="3175"/>
                </a:moveTo>
                <a:lnTo>
                  <a:pt x="5080" y="0"/>
                </a:lnTo>
              </a:path>
            </a:pathLst>
          </a:custGeom>
          <a:solidFill>
            <a:srgbClr val="99ccff">
              <a:alpha val="50000"/>
            </a:srgbClr>
          </a:solidFill>
          <a:ln>
            <a:solidFill>
              <a:srgbClr val="000000"/>
            </a:solidFill>
            <a:tailEnd len="med" type="triangle" w="med"/>
          </a:ln>
        </p:spPr>
      </p:sp>
      <p:sp>
        <p:nvSpPr>
          <p:cNvPr id="196" name="TextShape 5"/>
          <p:cNvSpPr txBox="1"/>
          <p:nvPr/>
        </p:nvSpPr>
        <p:spPr>
          <a:xfrm>
            <a:off x="2048760" y="5125680"/>
            <a:ext cx="30708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u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197" name="TextShape 6"/>
          <p:cNvSpPr txBox="1"/>
          <p:nvPr/>
        </p:nvSpPr>
        <p:spPr>
          <a:xfrm>
            <a:off x="2048760" y="3886200"/>
            <a:ext cx="2952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v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198" name="Line 7"/>
          <p:cNvSpPr/>
          <p:nvPr/>
        </p:nvSpPr>
        <p:spPr>
          <a:xfrm flipV="1">
            <a:off x="905760" y="3983040"/>
            <a:ext cx="1828800" cy="1143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TextShape 8"/>
          <p:cNvSpPr txBox="1"/>
          <p:nvPr/>
        </p:nvSpPr>
        <p:spPr>
          <a:xfrm>
            <a:off x="4048200" y="3956760"/>
            <a:ext cx="2952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v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00" name="Freeform 9"/>
          <p:cNvSpPr/>
          <p:nvPr/>
        </p:nvSpPr>
        <p:spPr>
          <a:xfrm>
            <a:off x="905760" y="3982680"/>
            <a:ext cx="3200760" cy="1143360"/>
          </a:xfrm>
          <a:custGeom>
            <a:avLst/>
            <a:gdLst/>
            <a:ahLst/>
            <a:rect l="0" t="0" r="r" b="b"/>
            <a:pathLst>
              <a:path w="8891" h="3176">
                <a:moveTo>
                  <a:pt x="0" y="3175"/>
                </a:moveTo>
                <a:lnTo>
                  <a:pt x="8890" y="0"/>
                </a:lnTo>
              </a:path>
            </a:pathLst>
          </a:custGeom>
          <a:solidFill>
            <a:srgbClr val="99ccff">
              <a:alpha val="50000"/>
            </a:srgbClr>
          </a:solidFill>
          <a:ln>
            <a:solidFill>
              <a:srgbClr val="000000"/>
            </a:solidFill>
            <a:tailEnd len="med" type="triangle" w="med"/>
          </a:ln>
        </p:spPr>
      </p:sp>
      <p:sp>
        <p:nvSpPr>
          <p:cNvPr id="201" name="Line 10"/>
          <p:cNvSpPr/>
          <p:nvPr/>
        </p:nvSpPr>
        <p:spPr>
          <a:xfrm>
            <a:off x="905760" y="5125680"/>
            <a:ext cx="13716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TextShape 11"/>
          <p:cNvSpPr txBox="1"/>
          <p:nvPr/>
        </p:nvSpPr>
        <p:spPr>
          <a:xfrm>
            <a:off x="8494560" y="3657600"/>
            <a:ext cx="30708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u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03" name="Line 12"/>
          <p:cNvSpPr/>
          <p:nvPr/>
        </p:nvSpPr>
        <p:spPr>
          <a:xfrm flipV="1">
            <a:off x="5698440" y="4017240"/>
            <a:ext cx="1828800" cy="1143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TextShape 13"/>
          <p:cNvSpPr txBox="1"/>
          <p:nvPr/>
        </p:nvSpPr>
        <p:spPr>
          <a:xfrm>
            <a:off x="6953400" y="3902400"/>
            <a:ext cx="2952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v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05" name="Line 14"/>
          <p:cNvSpPr/>
          <p:nvPr/>
        </p:nvSpPr>
        <p:spPr>
          <a:xfrm flipV="1">
            <a:off x="5698440" y="4017240"/>
            <a:ext cx="1828800" cy="1143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Freeform 15"/>
          <p:cNvSpPr/>
          <p:nvPr/>
        </p:nvSpPr>
        <p:spPr>
          <a:xfrm>
            <a:off x="7527240" y="4017240"/>
            <a:ext cx="1371960" cy="360"/>
          </a:xfrm>
          <a:custGeom>
            <a:avLst/>
            <a:gdLst/>
            <a:ahLst/>
            <a:rect l="0" t="0" r="r" b="b"/>
            <a:pathLst>
              <a:path w="3811" h="1">
                <a:moveTo>
                  <a:pt x="0" y="0"/>
                </a:moveTo>
                <a:lnTo>
                  <a:pt x="3810" y="0"/>
                </a:lnTo>
              </a:path>
            </a:pathLst>
          </a:custGeom>
          <a:solidFill>
            <a:srgbClr val="99ccff">
              <a:alpha val="50000"/>
            </a:srgbClr>
          </a:solidFill>
          <a:ln>
            <a:solidFill>
              <a:srgbClr val="000000"/>
            </a:solidFill>
            <a:tailEnd len="med" type="triangle" w="med"/>
          </a:ln>
        </p:spPr>
      </p:sp>
      <p:sp>
        <p:nvSpPr>
          <p:cNvPr id="207" name="TextShape 16"/>
          <p:cNvSpPr txBox="1"/>
          <p:nvPr/>
        </p:nvSpPr>
        <p:spPr>
          <a:xfrm>
            <a:off x="6841440" y="5159160"/>
            <a:ext cx="30708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u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08" name="TextShape 17"/>
          <p:cNvSpPr txBox="1"/>
          <p:nvPr/>
        </p:nvSpPr>
        <p:spPr>
          <a:xfrm rot="20428200">
            <a:off x="2923920" y="3991320"/>
            <a:ext cx="6876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u</a:t>
            </a:r>
            <a:r>
              <a:rPr b="0" lang="sv-SE" sz="1800" spc="-1" strike="noStrike">
                <a:latin typeface="Times New Roman"/>
              </a:rPr>
              <a:t>+</a:t>
            </a:r>
            <a:r>
              <a:rPr b="1" lang="sv-SE" sz="1800" spc="-1" strike="noStrike">
                <a:latin typeface="Times New Roman"/>
              </a:rPr>
              <a:t>v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09" name="Freeform 18"/>
          <p:cNvSpPr/>
          <p:nvPr/>
        </p:nvSpPr>
        <p:spPr>
          <a:xfrm>
            <a:off x="5698440" y="4017240"/>
            <a:ext cx="3200760" cy="1143360"/>
          </a:xfrm>
          <a:custGeom>
            <a:avLst/>
            <a:gdLst/>
            <a:ahLst/>
            <a:rect l="0" t="0" r="r" b="b"/>
            <a:pathLst>
              <a:path w="8891" h="3176">
                <a:moveTo>
                  <a:pt x="0" y="3175"/>
                </a:moveTo>
                <a:lnTo>
                  <a:pt x="8890" y="0"/>
                </a:lnTo>
              </a:path>
            </a:pathLst>
          </a:custGeom>
          <a:solidFill>
            <a:srgbClr val="99ccff">
              <a:alpha val="50000"/>
            </a:srgbClr>
          </a:solidFill>
          <a:ln>
            <a:solidFill>
              <a:srgbClr val="000000"/>
            </a:solidFill>
            <a:tailEnd len="med" type="triangle" w="med"/>
          </a:ln>
        </p:spPr>
      </p:sp>
      <p:sp>
        <p:nvSpPr>
          <p:cNvPr id="210" name="Freeform 19"/>
          <p:cNvSpPr/>
          <p:nvPr/>
        </p:nvSpPr>
        <p:spPr>
          <a:xfrm>
            <a:off x="7070040" y="4017240"/>
            <a:ext cx="1829160" cy="1143360"/>
          </a:xfrm>
          <a:custGeom>
            <a:avLst/>
            <a:gdLst/>
            <a:ahLst/>
            <a:rect l="0" t="0" r="r" b="b"/>
            <a:pathLst>
              <a:path w="5081" h="3176">
                <a:moveTo>
                  <a:pt x="0" y="3175"/>
                </a:moveTo>
                <a:lnTo>
                  <a:pt x="5080" y="0"/>
                </a:lnTo>
              </a:path>
            </a:pathLst>
          </a:custGeom>
          <a:solidFill>
            <a:srgbClr val="99ccff">
              <a:alpha val="50000"/>
            </a:srgbClr>
          </a:solidFill>
          <a:ln>
            <a:solidFill>
              <a:srgbClr val="000000"/>
            </a:solidFill>
            <a:tailEnd len="med" type="triangle" w="med"/>
          </a:ln>
        </p:spPr>
      </p:sp>
      <p:sp>
        <p:nvSpPr>
          <p:cNvPr id="211" name="TextShape 20"/>
          <p:cNvSpPr txBox="1"/>
          <p:nvPr/>
        </p:nvSpPr>
        <p:spPr>
          <a:xfrm>
            <a:off x="8848800" y="3942000"/>
            <a:ext cx="2952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v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212" name="TextShape 21"/>
          <p:cNvSpPr txBox="1"/>
          <p:nvPr/>
        </p:nvSpPr>
        <p:spPr>
          <a:xfrm>
            <a:off x="3287880" y="5715360"/>
            <a:ext cx="2122200" cy="564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sv-SE" sz="3200" spc="-1" strike="noStrike">
                <a:latin typeface="DejaVu LGC Sans"/>
                <a:ea typeface="DejaVu LGC Sans"/>
              </a:rPr>
              <a:t>∵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Arial"/>
            </a:endParaRPr>
          </a:p>
        </p:txBody>
      </p:sp>
      <p:sp>
        <p:nvSpPr>
          <p:cNvPr id="213" name="TextShape 22"/>
          <p:cNvSpPr txBox="1"/>
          <p:nvPr/>
        </p:nvSpPr>
        <p:spPr>
          <a:xfrm rot="20582400">
            <a:off x="7547400" y="4081680"/>
            <a:ext cx="55116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1800" spc="-1" strike="noStrike">
                <a:latin typeface="Times New Roman"/>
              </a:rPr>
              <a:t>v+u</a:t>
            </a:r>
            <a:endParaRPr b="0" lang="sv-SE" sz="1800" spc="-1" strike="noStrike">
              <a:latin typeface="Arial"/>
            </a:endParaRPr>
          </a:p>
        </p:txBody>
      </p:sp>
    </p:spTree>
  </p:cSld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9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0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504000" y="337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Räknelagar Sats 2.2.5</a:t>
            </a:r>
            <a:br/>
            <a:r>
              <a:rPr b="0" lang="sv-SE" sz="2400" spc="-1" strike="noStrike">
                <a:solidFill>
                  <a:srgbClr val="000080"/>
                </a:solidFill>
                <a:latin typeface="Times New Roman"/>
              </a:rPr>
              <a:t>Låt </a:t>
            </a:r>
            <a:r>
              <a:rPr b="1" lang="sv-SE" sz="2400" spc="-1" strike="noStrike">
                <a:solidFill>
                  <a:srgbClr val="000080"/>
                </a:solidFill>
                <a:latin typeface="Times New Roman"/>
              </a:rPr>
              <a:t>u</a:t>
            </a:r>
            <a:r>
              <a:rPr b="0" lang="sv-SE" sz="2400" spc="-1" strike="noStrike">
                <a:solidFill>
                  <a:srgbClr val="000080"/>
                </a:solidFill>
                <a:latin typeface="Times New Roman"/>
              </a:rPr>
              <a:t>,</a:t>
            </a:r>
            <a:r>
              <a:rPr b="1" lang="sv-SE" sz="2400" spc="-1" strike="noStrike">
                <a:solidFill>
                  <a:srgbClr val="000080"/>
                </a:solidFill>
                <a:latin typeface="Times New Roman"/>
              </a:rPr>
              <a:t>v</a:t>
            </a:r>
            <a:r>
              <a:rPr b="0" lang="sv-SE" sz="2400" spc="-1" strike="noStrike">
                <a:solidFill>
                  <a:srgbClr val="000080"/>
                </a:solidFill>
                <a:latin typeface="Times New Roman"/>
              </a:rPr>
              <a:t> och </a:t>
            </a:r>
            <a:r>
              <a:rPr b="1" lang="sv-SE" sz="2400" spc="-1" strike="noStrike">
                <a:solidFill>
                  <a:srgbClr val="000080"/>
                </a:solidFill>
                <a:latin typeface="Times New Roman"/>
              </a:rPr>
              <a:t>w</a:t>
            </a:r>
            <a:r>
              <a:rPr b="0" lang="sv-SE" sz="2400" spc="-1" strike="noStrike">
                <a:solidFill>
                  <a:srgbClr val="000080"/>
                </a:solidFill>
                <a:latin typeface="Times New Roman"/>
              </a:rPr>
              <a:t> vara vektorer och låt </a:t>
            </a:r>
            <a:r>
              <a:rPr b="0" i="1" lang="sv-SE" sz="2400" spc="-1" strike="noStrike">
                <a:solidFill>
                  <a:srgbClr val="000080"/>
                </a:solidFill>
                <a:latin typeface="Times New Roman"/>
              </a:rPr>
              <a:t>λ, μ vara reella tal. Då gäller:</a:t>
            </a:r>
            <a:endParaRPr b="0" lang="sv-SE" sz="2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504000" y="1769040"/>
            <a:ext cx="4753800" cy="2574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+(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w</a:t>
            </a:r>
            <a:r>
              <a:rPr b="0" lang="sv-SE" sz="3200" spc="-1" strike="noStrike">
                <a:latin typeface="Times New Roman"/>
              </a:rPr>
              <a:t>)=(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)+</a:t>
            </a:r>
            <a:r>
              <a:rPr b="1" lang="sv-SE" sz="3200" spc="-1" strike="noStrike">
                <a:latin typeface="Times New Roman"/>
              </a:rPr>
              <a:t>w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0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0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0</a:t>
            </a:r>
            <a:r>
              <a:rPr b="0" lang="sv-SE" sz="3200" spc="-1" strike="noStrike">
                <a:latin typeface="Times New Roman"/>
              </a:rPr>
              <a:t> </a:t>
            </a:r>
            <a:r>
              <a:rPr b="0" lang="sv-SE" sz="3200" spc="-1" strike="noStrike">
                <a:latin typeface="DejaVu LGC Sans"/>
                <a:ea typeface="DejaVu LGC Sans"/>
              </a:rPr>
              <a:t>⇔</a:t>
            </a: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=-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5151960" y="1769040"/>
            <a:ext cx="4426560" cy="2574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0" lang="sv-SE" sz="3200" spc="-1" strike="noStrike">
                <a:latin typeface="Times New Roman"/>
              </a:rPr>
              <a:t>1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0" i="1" lang="sv-SE" sz="3200" spc="-1" strike="noStrike">
                <a:latin typeface="Times New Roman"/>
              </a:rPr>
              <a:t>λ</a:t>
            </a:r>
            <a:r>
              <a:rPr b="0" lang="sv-SE" sz="3200" spc="-1" strike="noStrike">
                <a:latin typeface="Times New Roman"/>
              </a:rPr>
              <a:t>(</a:t>
            </a:r>
            <a:r>
              <a:rPr b="0" i="1" lang="sv-SE" sz="3200" spc="-1" strike="noStrike">
                <a:latin typeface="Times New Roman"/>
              </a:rPr>
              <a:t>μ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)=(</a:t>
            </a:r>
            <a:r>
              <a:rPr b="0" i="1" lang="sv-SE" sz="3200" spc="-1" strike="noStrike">
                <a:latin typeface="Times New Roman"/>
              </a:rPr>
              <a:t>λμ</a:t>
            </a:r>
            <a:r>
              <a:rPr b="0" lang="sv-SE" sz="3200" spc="-1" strike="noStrike">
                <a:latin typeface="Times New Roman"/>
              </a:rPr>
              <a:t>)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0" lang="sv-SE" sz="3200" spc="-1" strike="noStrike">
                <a:latin typeface="Times New Roman"/>
              </a:rPr>
              <a:t>(λ</a:t>
            </a:r>
            <a:r>
              <a:rPr b="0" i="1" lang="sv-SE" sz="3200" spc="-1" strike="noStrike">
                <a:latin typeface="Times New Roman"/>
              </a:rPr>
              <a:t>+μ</a:t>
            </a:r>
            <a:r>
              <a:rPr b="0" lang="sv-SE" sz="3200" spc="-1" strike="noStrike">
                <a:latin typeface="Times New Roman"/>
              </a:rPr>
              <a:t>)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=</a:t>
            </a:r>
            <a:r>
              <a:rPr b="0" i="1" lang="sv-SE" sz="3200" spc="-1" strike="noStrike">
                <a:latin typeface="Times New Roman"/>
              </a:rPr>
              <a:t>λ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0" i="1" lang="sv-SE" sz="3200" spc="-1" strike="noStrike">
                <a:latin typeface="Times New Roman"/>
              </a:rPr>
              <a:t>μ</a:t>
            </a:r>
            <a:r>
              <a:rPr b="1" lang="sv-SE" sz="3200" spc="-1" strike="noStrike">
                <a:latin typeface="Times New Roman"/>
              </a:rPr>
              <a:t>u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Font typeface="StarSymbol"/>
              <a:buAutoNum type="arabicPeriod"/>
            </a:pPr>
            <a:r>
              <a:rPr b="0" lang="sv-SE" sz="3200" spc="-1" strike="noStrike">
                <a:latin typeface="Times New Roman"/>
              </a:rPr>
              <a:t> </a:t>
            </a:r>
            <a:r>
              <a:rPr b="0" i="1" lang="sv-SE" sz="3200" spc="-1" strike="noStrike">
                <a:latin typeface="Times New Roman"/>
              </a:rPr>
              <a:t>λ</a:t>
            </a:r>
            <a:r>
              <a:rPr b="0" lang="sv-SE" sz="3200" spc="-1" strike="noStrike">
                <a:latin typeface="Times New Roman"/>
              </a:rPr>
              <a:t>(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1" lang="sv-SE" sz="3200" spc="-1" strike="noStrike">
                <a:latin typeface="Times New Roman"/>
              </a:rPr>
              <a:t>v</a:t>
            </a:r>
            <a:r>
              <a:rPr b="0" lang="sv-SE" sz="3200" spc="-1" strike="noStrike">
                <a:latin typeface="Times New Roman"/>
              </a:rPr>
              <a:t>)=</a:t>
            </a:r>
            <a:r>
              <a:rPr b="0" i="1" lang="sv-SE" sz="3200" spc="-1" strike="noStrike">
                <a:latin typeface="Times New Roman"/>
              </a:rPr>
              <a:t>λ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+</a:t>
            </a:r>
            <a:r>
              <a:rPr b="0" i="1" lang="sv-SE" sz="3200" spc="-1" strike="noStrike">
                <a:latin typeface="Times New Roman"/>
              </a:rPr>
              <a:t>λ</a:t>
            </a:r>
            <a:r>
              <a:rPr b="1" lang="sv-SE" sz="3200" spc="-1" strike="noStrike">
                <a:latin typeface="Times New Roman"/>
              </a:rPr>
              <a:t>v</a:t>
            </a:r>
            <a:endParaRPr b="0" lang="sv-SE" sz="3200" spc="-1" strike="noStrike">
              <a:latin typeface="Times New Roman"/>
            </a:endParaRPr>
          </a:p>
        </p:txBody>
      </p:sp>
      <p:sp>
        <p:nvSpPr>
          <p:cNvPr id="217" name="TextShape 4"/>
          <p:cNvSpPr txBox="1"/>
          <p:nvPr/>
        </p:nvSpPr>
        <p:spPr>
          <a:xfrm>
            <a:off x="2514600" y="5715000"/>
            <a:ext cx="5106240" cy="65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sv-SE" sz="4000" spc="-1" strike="noStrike">
                <a:latin typeface="Times New Roman"/>
              </a:rPr>
              <a:t>Vi räknar som vanligt!</a:t>
            </a:r>
            <a:endParaRPr b="0" lang="sv-SE" sz="4000" spc="-1" strike="noStrike">
              <a:latin typeface="Arial"/>
            </a:endParaRPr>
          </a:p>
        </p:txBody>
      </p:sp>
    </p:spTree>
  </p:cSld>
  <p:timing>
    <p:tnLst>
      <p:par>
        <p:cTn id="267" dur="indefinite" restart="never" nodeType="tmRoot">
          <p:childTnLst>
            <p:seq>
              <p:cTn id="268" dur="indefinite" nodeType="mainSeq">
                <p:childTnLst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Bas och koordinater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</a:rPr>
              <a:t>Målsättning:</a:t>
            </a:r>
            <a:r>
              <a:rPr b="0" lang="sv-SE" sz="3200" spc="-1" strike="noStrike">
                <a:latin typeface="Times New Roman"/>
              </a:rPr>
              <a:t>Uttrycka alla vektorer i planet/rummet med ett fåtal givna genom så kallade </a:t>
            </a:r>
            <a:endParaRPr b="0" lang="sv-SE" sz="3200" spc="-1" strike="noStrike">
              <a:latin typeface="Times New Roman"/>
            </a:endParaRPr>
          </a:p>
          <a:p>
            <a:pPr lvl="2" marL="1296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i="1" lang="sv-SE" sz="3200" spc="-1" strike="noStrike">
                <a:latin typeface="Times New Roman"/>
              </a:rPr>
              <a:t>linjärkombinationer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</a:rPr>
              <a:t>Definition 2.3.1 </a:t>
            </a:r>
            <a:r>
              <a:rPr b="0" lang="sv-SE" sz="3200" spc="-1" strike="noStrike">
                <a:latin typeface="Times New Roman"/>
              </a:rPr>
              <a:t>En ordnad uppsättning vektorer i planet (rummet) kallas en bas om varje vektor i planet (rummet) kan skrivas som en linjärkombination av de givna på precis ett sätt</a:t>
            </a: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275" dur="indefinite" restart="never" nodeType="tmRoot">
          <p:childTnLst>
            <p:seq>
              <p:cTn id="276" dur="indefinite" nodeType="mainSeq">
                <p:childTnLst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1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2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04000" y="337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Sats 2.3.2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04000" y="1769040"/>
            <a:ext cx="9071640" cy="4531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</a:rPr>
              <a:t>Planet:</a:t>
            </a:r>
            <a:r>
              <a:rPr b="0" lang="sv-SE" sz="3200" spc="-1" strike="noStrike">
                <a:latin typeface="Times New Roman"/>
              </a:rPr>
              <a:t> Räcker med två icke-parallella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1" lang="sv-SE" sz="3200" spc="-1" strike="noStrike">
                <a:latin typeface="Times New Roman"/>
              </a:rPr>
              <a:t>Rummet:</a:t>
            </a:r>
            <a:r>
              <a:rPr b="0" lang="sv-SE" sz="3200" spc="-1" strike="noStrike">
                <a:latin typeface="Times New Roman"/>
              </a:rPr>
              <a:t> Duger med tre som ej ligger i samma plan</a:t>
            </a: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5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5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500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Dagens ämnen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Linjära ekvationssystem: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Successiv elimination</a:t>
            </a:r>
            <a:endParaRPr b="0" lang="sv-SE" sz="28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Vektorer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Definitionen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Grundläggande räkneoperationer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Bas och koordinater</a:t>
            </a:r>
            <a:endParaRPr b="0" lang="sv-SE" sz="2800" spc="-1" strike="noStrike">
              <a:latin typeface="Times New Roman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Tillåtna operationer,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dvs operationer vi kan göra med bibehållen ekvivalens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Byta plats på ekvationer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Multiplicera ekvation med   </a:t>
            </a:r>
            <a:r>
              <a:rPr b="0" i="1" lang="sv-SE" sz="3200" spc="-1" strike="noStrike">
                <a:latin typeface="Times New Roman"/>
                <a:ea typeface="DejaVu LGC Sans"/>
              </a:rPr>
              <a:t>konstant</a:t>
            </a:r>
            <a:r>
              <a:rPr b="0" i="1" lang="sv-SE" sz="3200" spc="-1" strike="noStrike">
                <a:latin typeface="DejaVu LGC Sans"/>
                <a:ea typeface="DejaVu LGC Sans"/>
              </a:rPr>
              <a:t>≠</a:t>
            </a:r>
            <a:r>
              <a:rPr b="0" i="1" lang="sv-SE" sz="3200" spc="-1" strike="noStrike">
                <a:latin typeface="Times New Roman"/>
                <a:ea typeface="DejaVu LGC Sans"/>
              </a:rPr>
              <a:t> 0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  <a:ea typeface="DejaVu LGC Sans"/>
              </a:rPr>
              <a:t>Addera   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i="1" lang="sv-SE" sz="3200" spc="-1" strike="noStrike">
                <a:latin typeface="Times New Roman"/>
              </a:rPr>
              <a:t>       </a:t>
            </a:r>
            <a:r>
              <a:rPr b="0" i="1" lang="sv-SE" sz="3200" spc="-1" strike="noStrike">
                <a:latin typeface="Times New Roman"/>
              </a:rPr>
              <a:t>konstant</a:t>
            </a:r>
            <a:r>
              <a:rPr b="0" i="1" lang="sv-SE" sz="3200" spc="-1" strike="noStrike">
                <a:latin typeface="DejaVu LGC Sans"/>
                <a:ea typeface="DejaVu LGC Sans"/>
              </a:rPr>
              <a:t>·</a:t>
            </a:r>
            <a:r>
              <a:rPr b="0" i="1" lang="sv-SE" sz="3200" spc="-1" strike="noStrike">
                <a:latin typeface="Times New Roman"/>
              </a:rPr>
              <a:t>ekvation</a:t>
            </a:r>
            <a:r>
              <a:rPr b="0" lang="sv-SE" sz="3200" spc="-1" strike="noStrike">
                <a:latin typeface="Times New Roman"/>
                <a:ea typeface="DejaVu LGC Sans"/>
              </a:rPr>
              <a:t> till </a:t>
            </a:r>
            <a:r>
              <a:rPr b="0" i="1" lang="sv-SE" sz="3200" spc="-1" strike="noStrike">
                <a:latin typeface="Times New Roman"/>
                <a:ea typeface="DejaVu LGC Sans"/>
              </a:rPr>
              <a:t>annan ekvation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7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504000" y="337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Lösningsstruktur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504000" y="1769040"/>
            <a:ext cx="9071640" cy="4531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För ett linjärt ekvationssystem gäller exakt ett av följande alternativ:</a:t>
            </a:r>
            <a:endParaRPr b="0" lang="sv-SE" sz="32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Systemet har entydig lösning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Systemet har ingen lösning</a:t>
            </a:r>
            <a:endParaRPr b="0" lang="sv-SE" sz="2800" spc="-1" strike="noStrike">
              <a:latin typeface="Times New Roman"/>
            </a:endParaRPr>
          </a:p>
          <a:p>
            <a:pPr lvl="1" marL="86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latin typeface="Times New Roman"/>
              </a:rPr>
              <a:t>Systemet har oändligt många lösningar</a:t>
            </a:r>
            <a:endParaRPr b="0" lang="sv-SE" sz="2800" spc="-1" strike="noStrike">
              <a:latin typeface="Times New Roman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Homogena system (nollor i H.L.)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504000" y="1769040"/>
            <a:ext cx="9071640" cy="4531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Homogena system är alltid lösbara (alla variabler =0 är alltid en lösning och kallas </a:t>
            </a:r>
            <a:r>
              <a:rPr b="0" i="1" lang="sv-SE" sz="3200" spc="-1" strike="noStrike" u="sng">
                <a:uFillTx/>
                <a:latin typeface="Times New Roman"/>
              </a:rPr>
              <a:t>den triviala lösningen</a:t>
            </a:r>
            <a:r>
              <a:rPr b="0" lang="sv-SE" sz="3200" spc="-1" strike="noStrike">
                <a:latin typeface="Times New Roman"/>
              </a:rPr>
              <a:t>)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Homogena system med fler variabler än ekvationer  har alltid oändligt många lösningar</a:t>
            </a: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99" dur="indefinite" restart="never" nodeType="tmRoot">
          <p:childTnLst>
            <p:seq>
              <p:cTn id="100" dur="indefinite" nodeType="mainSeq">
                <p:childTnLst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Vektorer i planet och rummet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Varför?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För vissa storheter räcker inte mätetalet som enda beskrivning. 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Vi behöver riktning för att beskriva, tex kraft, hastighet, elektriska fält, magnetfält mm.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Hur?</a:t>
            </a:r>
            <a:endParaRPr b="0" lang="sv-SE" sz="3200" spc="-1" strike="noStrike">
              <a:latin typeface="Times New Roman"/>
            </a:endParaRPr>
          </a:p>
        </p:txBody>
      </p:sp>
    </p:spTree>
  </p:cSld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" dur="5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04000" y="337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Pilen är densamma även om startpunkten skiljer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sv-SE" sz="3200" spc="-1" strike="noStrike">
              <a:latin typeface="Times New Roman"/>
            </a:endParaRPr>
          </a:p>
        </p:txBody>
      </p:sp>
      <p:pic>
        <p:nvPicPr>
          <p:cNvPr id="178" name="" descr=""/>
          <p:cNvPicPr/>
          <p:nvPr/>
        </p:nvPicPr>
        <p:blipFill>
          <a:blip r:embed="rId1">
            <a:alphaModFix amt="50000"/>
          </a:blip>
          <a:stretch/>
        </p:blipFill>
        <p:spPr>
          <a:xfrm>
            <a:off x="560160" y="2057400"/>
            <a:ext cx="9041040" cy="365760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04000" y="337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Definition av vektor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504000" y="1769040"/>
            <a:ext cx="9071640" cy="4531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En vektor är mängden av </a:t>
            </a:r>
            <a:r>
              <a:rPr b="0" i="1" lang="sv-SE" sz="3200" spc="-1" strike="noStrike">
                <a:latin typeface="Times New Roman"/>
              </a:rPr>
              <a:t>alla</a:t>
            </a:r>
            <a:r>
              <a:rPr b="0" lang="sv-SE" sz="3200" spc="-1" strike="noStrike">
                <a:latin typeface="Times New Roman"/>
              </a:rPr>
              <a:t> sträckor med samma längd och riktning.</a:t>
            </a:r>
            <a:endParaRPr b="0" lang="sv-SE" sz="3200" spc="-1" strike="noStrike">
              <a:latin typeface="Times New Roman"/>
            </a:endParaRPr>
          </a:p>
        </p:txBody>
      </p:sp>
      <p:sp>
        <p:nvSpPr>
          <p:cNvPr id="181" name="Line 3"/>
          <p:cNvSpPr/>
          <p:nvPr/>
        </p:nvSpPr>
        <p:spPr>
          <a:xfrm flipV="1">
            <a:off x="1143000" y="3200400"/>
            <a:ext cx="1371600" cy="1600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Line 4"/>
          <p:cNvSpPr/>
          <p:nvPr/>
        </p:nvSpPr>
        <p:spPr>
          <a:xfrm flipV="1">
            <a:off x="6172200" y="2971800"/>
            <a:ext cx="1371600" cy="1600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Line 5"/>
          <p:cNvSpPr/>
          <p:nvPr/>
        </p:nvSpPr>
        <p:spPr>
          <a:xfrm flipV="1">
            <a:off x="4114800" y="3886200"/>
            <a:ext cx="1371600" cy="1600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Line 6"/>
          <p:cNvSpPr/>
          <p:nvPr/>
        </p:nvSpPr>
        <p:spPr>
          <a:xfrm flipV="1">
            <a:off x="2514600" y="3200400"/>
            <a:ext cx="1371600" cy="16002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Line 7"/>
          <p:cNvSpPr/>
          <p:nvPr/>
        </p:nvSpPr>
        <p:spPr>
          <a:xfrm flipV="1">
            <a:off x="2286000" y="4115160"/>
            <a:ext cx="1371600" cy="15998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504000" y="382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sv-SE" sz="4400" spc="-1" strike="noStrike">
                <a:solidFill>
                  <a:srgbClr val="000080"/>
                </a:solidFill>
                <a:latin typeface="Times New Roman"/>
              </a:rPr>
              <a:t>Slappdefinition</a:t>
            </a:r>
            <a:endParaRPr b="0" lang="sv-SE" sz="4400" spc="-1" strike="noStrike">
              <a:solidFill>
                <a:srgbClr val="000080"/>
              </a:solidFill>
              <a:latin typeface="Times New Roman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504000" y="1769040"/>
            <a:ext cx="9071640" cy="4440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En vektor är en riktad sträcka som får parallellförflyttas. 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Tänk på vektorn som en pil.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Times New Roman"/>
              </a:rPr>
              <a:t>Betecknar vektorer med små bokstäver i </a:t>
            </a:r>
            <a:r>
              <a:rPr b="1" lang="sv-SE" sz="3200" spc="-1" strike="noStrike">
                <a:latin typeface="Times New Roman"/>
              </a:rPr>
              <a:t>fetstil, </a:t>
            </a:r>
            <a:r>
              <a:rPr b="0" lang="sv-SE" sz="3200" spc="-1" strike="noStrike">
                <a:latin typeface="Times New Roman"/>
              </a:rPr>
              <a:t> </a:t>
            </a:r>
            <a:r>
              <a:rPr b="1" lang="sv-SE" sz="3200" spc="-1" strike="noStrike">
                <a:latin typeface="Times New Roman"/>
              </a:rPr>
              <a:t>u</a:t>
            </a:r>
            <a:r>
              <a:rPr b="0" lang="sv-SE" sz="3200" spc="-1" strike="noStrike">
                <a:latin typeface="Times New Roman"/>
              </a:rPr>
              <a:t>,</a:t>
            </a:r>
            <a:r>
              <a:rPr b="1" lang="sv-SE" sz="3200" spc="-1" strike="noStrike">
                <a:latin typeface="Times New Roman"/>
              </a:rPr>
              <a:t> v</a:t>
            </a:r>
            <a:r>
              <a:rPr b="0" lang="sv-SE" sz="3200" spc="-1" strike="noStrike">
                <a:latin typeface="Times New Roman"/>
              </a:rPr>
              <a:t>,</a:t>
            </a:r>
            <a:r>
              <a:rPr b="1" lang="sv-SE" sz="3200" spc="-1" strike="noStrike">
                <a:latin typeface="Times New Roman"/>
              </a:rPr>
              <a:t> w</a:t>
            </a:r>
            <a:r>
              <a:rPr b="0" lang="sv-SE" sz="3200" spc="-1" strike="noStrike">
                <a:latin typeface="Times New Roman"/>
              </a:rPr>
              <a:t> i boken och med små bokstäver med streck      över               när vi skriver för hand</a:t>
            </a:r>
            <a:endParaRPr b="0" lang="sv-SE" sz="3200" spc="-1" strike="noStrike">
              <a:latin typeface="Times New Roman"/>
            </a:endParaRPr>
          </a:p>
          <a:p>
            <a:pPr marL="432000" indent="-324000">
              <a:spcAft>
                <a:spcPts val="1414"/>
              </a:spcAft>
              <a:buClr>
                <a:srgbClr val="000080"/>
              </a:buClr>
              <a:buSzPct val="45000"/>
              <a:buFont typeface="Wingdings" charset="2"/>
              <a:buChar char=""/>
            </a:pPr>
            <a:endParaRPr b="0" lang="sv-SE" sz="3200" spc="-1" strike="noStrike">
              <a:latin typeface="Times New Roman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88" name="Formula 3"/>
              <p:cNvSpPr txBox="1"/>
              <p:nvPr/>
            </p:nvSpPr>
            <p:spPr>
              <a:xfrm>
                <a:off x="3852000" y="5589360"/>
                <a:ext cx="72000" cy="1688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/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189" name="Formula 4"/>
              <p:cNvSpPr txBox="1"/>
              <p:nvPr/>
            </p:nvSpPr>
            <p:spPr>
              <a:xfrm>
                <a:off x="1847880" y="4401360"/>
                <a:ext cx="1143720" cy="44928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acc>
                      <m:accPr>
                        <m:chr m:val="¯"/>
                      </m:accPr>
                      <m:e>
                        <m:r>
                          <m:t xml:space="preserve">u</m:t>
                        </m:r>
                      </m:e>
                    </m:acc>
                    <m:r>
                      <m:t xml:space="preserve">,</m:t>
                    </m:r>
                    <m:acc>
                      <m:accPr>
                        <m:chr m:val="¯"/>
                      </m:accPr>
                      <m:e>
                        <m:r>
                          <m:t xml:space="preserve">v</m:t>
                        </m:r>
                      </m:e>
                    </m:acc>
                    <m:r>
                      <m:t xml:space="preserve">,</m:t>
                    </m:r>
                    <m:acc>
                      <m:accPr>
                        <m:chr m:val="¯"/>
                      </m:accPr>
                      <m:e>
                        <m:r>
                          <m:t xml:space="preserve">w</m:t>
                        </m:r>
                      </m:e>
                    </m:acc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143" dur="indefinite" restart="never" nodeType="tmRoot">
          <p:childTnLst>
            <p:seq>
              <p:cTn id="144" dur="indefinite" nodeType="mainSeq">
                <p:childTnLst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2010-09-28T12:47:00Z</dcterms:created>
  <dc:creator>Ulf Janfalk</dc:creator>
  <dc:description/>
  <dc:language>sv-SE</dc:language>
  <cp:lastModifiedBy/>
  <dcterms:modified xsi:type="dcterms:W3CDTF">2020-09-16T11:50:06Z</dcterms:modified>
  <cp:revision>45</cp:revision>
  <dc:subject/>
  <dc:title/>
</cp:coreProperties>
</file>