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37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337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4000" y="337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504000" y="337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37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504000" y="337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504000" y="337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v-S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v-S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D7D078D1-73FC-43BB-B400-D933C0052A55}" type="slidenum">
              <a:rPr lang="sv-S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sv-S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20000" y="684000"/>
            <a:ext cx="8460000" cy="102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20000" y="194904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40000" y="631872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v-S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267360" y="634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v-S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831360" y="634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618DCC9-C8DB-4105-98CB-D12F5A4954AF}" type="slidenum">
              <a:rPr lang="sv-S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sv-S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288000">
              <a:spcAft>
                <a:spcPts val="1134"/>
              </a:spcAft>
              <a:buClr>
                <a:srgbClr val="FF6633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16000">
              <a:spcAft>
                <a:spcPts val="850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FF6633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612000" y="6563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v-S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555360" y="6563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v-S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335360" y="6563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E858A3F-FD8A-41F4-996C-6FEC9896D469}" type="slidenum">
              <a:rPr lang="sv-S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sv-S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v-SE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2165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288000">
              <a:spcAft>
                <a:spcPts val="1134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16000">
              <a:spcAft>
                <a:spcPts val="850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504000" y="6995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v-S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v-S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571E26F6-AF70-4EBE-9756-64455A6D8AC1}" type="slidenum">
              <a:rPr lang="sv-S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sv-SE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v-SE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216000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E6E6FF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288000">
              <a:spcAft>
                <a:spcPts val="1134"/>
              </a:spcAft>
              <a:buClr>
                <a:srgbClr val="E6E6FF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16000">
              <a:spcAft>
                <a:spcPts val="850"/>
              </a:spcAft>
              <a:buClr>
                <a:srgbClr val="E6E6FF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E6E6FF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E6E6FF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E6E6FF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E6E6FF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v-S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v-S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CF3CD4E-CD95-4158-A946-87015FD868E0}" type="slidenum">
              <a:rPr lang="sv-S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sv-SE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288000">
              <a:spcAft>
                <a:spcPts val="1134"/>
              </a:spcAft>
              <a:buClr>
                <a:srgbClr val="FFCC99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16000">
              <a:spcAft>
                <a:spcPts val="850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FFCC99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v-S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v-S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5AFD5B43-D802-4833-B7A0-AB7FC5EEFBE5}" type="slidenum">
              <a:rPr lang="sv-S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sv-SE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title text format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outline text format</a:t>
            </a:r>
          </a:p>
          <a:p>
            <a:pPr marL="864000" lvl="1" indent="-288000">
              <a:spcAft>
                <a:spcPts val="1134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 Outline Level</a:t>
            </a:r>
          </a:p>
          <a:p>
            <a:pPr marL="1296000" lvl="2" indent="-216000">
              <a:spcAft>
                <a:spcPts val="850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Seventh Outline Level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dt"/>
          </p:nvPr>
        </p:nvSpPr>
        <p:spPr>
          <a:xfrm>
            <a:off x="504000" y="6671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v-S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249" name="PlaceHolder 4"/>
          <p:cNvSpPr>
            <a:spLocks noGrp="1"/>
          </p:cNvSpPr>
          <p:nvPr>
            <p:ph type="ftr"/>
          </p:nvPr>
        </p:nvSpPr>
        <p:spPr>
          <a:xfrm>
            <a:off x="3447360" y="6671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v-S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sldNum"/>
          </p:nvPr>
        </p:nvSpPr>
        <p:spPr>
          <a:xfrm>
            <a:off x="7227360" y="6671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AEB0089-752C-4CD6-9905-A746813060F4}" type="slidenum">
              <a:rPr lang="sv-S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sv-S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504000" y="38232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Dagens ämnen</a:t>
            </a:r>
          </a:p>
        </p:txBody>
      </p:sp>
      <p:sp>
        <p:nvSpPr>
          <p:cNvPr id="288" name="TextShape 2"/>
          <p:cNvSpPr txBox="1"/>
          <p:nvPr/>
        </p:nvSpPr>
        <p:spPr>
          <a:xfrm>
            <a:off x="504000" y="1769040"/>
            <a:ext cx="9071640" cy="489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Determinanten</a:t>
            </a:r>
          </a:p>
          <a:p>
            <a:pPr marL="864000" lvl="1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Definition och grundläggande egenskaper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Radoperationers påverkan på determinanten</a:t>
            </a:r>
          </a:p>
          <a:p>
            <a:pPr marL="864000" lvl="1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Beräkning av determinanten för en trappstegsmatris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Utveckling efter rad eller kolonn</a:t>
            </a:r>
          </a:p>
          <a:p>
            <a:pPr marL="864000" lvl="1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Kofaktorer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Geometriska tolkningar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504000" y="33732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Kofaktorer</a:t>
            </a:r>
          </a:p>
        </p:txBody>
      </p:sp>
      <p:pic>
        <p:nvPicPr>
          <p:cNvPr id="332" name="Picture 331"/>
          <p:cNvPicPr/>
          <p:nvPr/>
        </p:nvPicPr>
        <p:blipFill>
          <a:blip r:embed="rId2"/>
          <a:stretch/>
        </p:blipFill>
        <p:spPr>
          <a:xfrm>
            <a:off x="435960" y="1389240"/>
            <a:ext cx="9165240" cy="1125360"/>
          </a:xfrm>
          <a:prstGeom prst="rect">
            <a:avLst/>
          </a:prstGeom>
          <a:ln>
            <a:noFill/>
          </a:ln>
        </p:spPr>
      </p:pic>
      <p:pic>
        <p:nvPicPr>
          <p:cNvPr id="333" name="Picture 332"/>
          <p:cNvPicPr/>
          <p:nvPr/>
        </p:nvPicPr>
        <p:blipFill>
          <a:blip r:embed="rId3"/>
          <a:stretch/>
        </p:blipFill>
        <p:spPr>
          <a:xfrm>
            <a:off x="457200" y="2743200"/>
            <a:ext cx="3886200" cy="1600200"/>
          </a:xfrm>
          <a:prstGeom prst="rect">
            <a:avLst/>
          </a:prstGeom>
          <a:ln>
            <a:noFill/>
          </a:ln>
        </p:spPr>
      </p:pic>
      <p:pic>
        <p:nvPicPr>
          <p:cNvPr id="334" name="Picture 333"/>
          <p:cNvPicPr/>
          <p:nvPr/>
        </p:nvPicPr>
        <p:blipFill>
          <a:blip r:embed="rId4"/>
          <a:stretch/>
        </p:blipFill>
        <p:spPr>
          <a:xfrm>
            <a:off x="1371600" y="2768400"/>
            <a:ext cx="3200400" cy="1575000"/>
          </a:xfrm>
          <a:prstGeom prst="rect">
            <a:avLst/>
          </a:prstGeom>
          <a:ln>
            <a:noFill/>
          </a:ln>
        </p:spPr>
      </p:pic>
      <p:pic>
        <p:nvPicPr>
          <p:cNvPr id="335" name="Picture 334"/>
          <p:cNvPicPr/>
          <p:nvPr/>
        </p:nvPicPr>
        <p:blipFill>
          <a:blip r:embed="rId5"/>
          <a:stretch/>
        </p:blipFill>
        <p:spPr>
          <a:xfrm>
            <a:off x="5029200" y="2743200"/>
            <a:ext cx="4331160" cy="1409760"/>
          </a:xfrm>
          <a:prstGeom prst="rect">
            <a:avLst/>
          </a:prstGeom>
          <a:ln>
            <a:noFill/>
          </a:ln>
        </p:spPr>
      </p:pic>
      <p:pic>
        <p:nvPicPr>
          <p:cNvPr id="336" name="Picture 335"/>
          <p:cNvPicPr/>
          <p:nvPr/>
        </p:nvPicPr>
        <p:blipFill>
          <a:blip r:embed="rId6"/>
          <a:stretch/>
        </p:blipFill>
        <p:spPr>
          <a:xfrm>
            <a:off x="1600200" y="4572000"/>
            <a:ext cx="6020640" cy="1409760"/>
          </a:xfrm>
          <a:prstGeom prst="rect">
            <a:avLst/>
          </a:prstGeom>
          <a:ln>
            <a:noFill/>
          </a:ln>
        </p:spPr>
      </p:pic>
      <p:pic>
        <p:nvPicPr>
          <p:cNvPr id="337" name="Picture 336"/>
          <p:cNvPicPr/>
          <p:nvPr/>
        </p:nvPicPr>
        <p:blipFill>
          <a:blip r:embed="rId7"/>
          <a:stretch/>
        </p:blipFill>
        <p:spPr>
          <a:xfrm>
            <a:off x="1486080" y="5001840"/>
            <a:ext cx="571320" cy="444240"/>
          </a:xfrm>
          <a:prstGeom prst="rect">
            <a:avLst/>
          </a:prstGeom>
          <a:ln>
            <a:noFill/>
          </a:ln>
        </p:spPr>
      </p:pic>
      <p:pic>
        <p:nvPicPr>
          <p:cNvPr id="338" name="Picture 337"/>
          <p:cNvPicPr/>
          <p:nvPr/>
        </p:nvPicPr>
        <p:blipFill>
          <a:blip r:embed="rId8"/>
          <a:stretch/>
        </p:blipFill>
        <p:spPr>
          <a:xfrm>
            <a:off x="3098160" y="4800600"/>
            <a:ext cx="2159640" cy="114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504000" y="38232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Utveckling efter rad (kolonn)</a:t>
            </a:r>
          </a:p>
        </p:txBody>
      </p:sp>
      <p:pic>
        <p:nvPicPr>
          <p:cNvPr id="340" name="Picture 339"/>
          <p:cNvPicPr/>
          <p:nvPr/>
        </p:nvPicPr>
        <p:blipFill>
          <a:blip r:embed="rId2"/>
          <a:stretch/>
        </p:blipFill>
        <p:spPr>
          <a:xfrm>
            <a:off x="457200" y="2187720"/>
            <a:ext cx="9144000" cy="146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457200" y="382320"/>
            <a:ext cx="91184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Determinanter och ekvationssystem</a:t>
            </a:r>
          </a:p>
        </p:txBody>
      </p:sp>
      <p:sp>
        <p:nvSpPr>
          <p:cNvPr id="342" name="TextShape 2"/>
          <p:cNvSpPr txBox="1"/>
          <p:nvPr/>
        </p:nvSpPr>
        <p:spPr>
          <a:xfrm>
            <a:off x="504000" y="1769040"/>
            <a:ext cx="9071640" cy="489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Determinanten för radekvivalenta matriser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Konsekvens: Om 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~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T, T 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trappstegsmatris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och det(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LGC Sans"/>
                <a:ea typeface="DejaVu LGC Sans"/>
              </a:rPr>
              <a:t>≠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0 så är även det(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A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)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LGC Sans"/>
                <a:ea typeface="DejaVu LGC Sans"/>
              </a:rPr>
              <a:t>≠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0 och tvärtom</a:t>
            </a: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43" name="Picture 342"/>
          <p:cNvPicPr/>
          <p:nvPr/>
        </p:nvPicPr>
        <p:blipFill>
          <a:blip r:embed="rId2"/>
          <a:stretch/>
        </p:blipFill>
        <p:spPr>
          <a:xfrm>
            <a:off x="457200" y="2514600"/>
            <a:ext cx="9144000" cy="152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504000" y="33732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Sats 3.6.2</a:t>
            </a:r>
          </a:p>
        </p:txBody>
      </p:sp>
      <p:sp>
        <p:nvSpPr>
          <p:cNvPr id="345" name="TextShape 2"/>
          <p:cNvSpPr txBox="1"/>
          <p:nvPr/>
        </p:nvSpPr>
        <p:spPr>
          <a:xfrm>
            <a:off x="504000" y="1769040"/>
            <a:ext cx="9071640" cy="4989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Låt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vara en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</a:t>
            </a:r>
            <a:r>
              <a:rPr lang="sv-S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LGC Sans"/>
                <a:ea typeface="DejaVu LGC Sans"/>
              </a:rPr>
              <a:t>x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-matris. Följande påståenden är ekvivalenta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är inverterbar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Matrisekvationen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AX=Y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har entydig lösning för alla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</a:t>
            </a:r>
            <a:r>
              <a:rPr lang="sv-S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LGC Sans"/>
                <a:ea typeface="DejaVu LGC Sans"/>
              </a:rPr>
              <a:t>x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-matriser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Y.</a:t>
            </a:r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Matrisekvationen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AX=0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har endast den triviala lösningen,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X=0.</a:t>
            </a:r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Rang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A=n</a:t>
            </a:r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 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är radekvivalent med enhetsmatrisen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504000" y="38232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Sats 4.5.1</a:t>
            </a:r>
          </a:p>
        </p:txBody>
      </p:sp>
      <p:sp>
        <p:nvSpPr>
          <p:cNvPr id="347" name="TextShape 2"/>
          <p:cNvSpPr txBox="1"/>
          <p:nvPr/>
        </p:nvSpPr>
        <p:spPr>
          <a:xfrm>
            <a:off x="457200" y="1240560"/>
            <a:ext cx="9071640" cy="5617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Låt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vara en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</a:t>
            </a:r>
            <a:r>
              <a:rPr lang="sv-S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LGC Sans"/>
                <a:ea typeface="DejaVu LGC Sans"/>
              </a:rPr>
              <a:t>x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-matris. Följande påståenden är ekvivalenta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det(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A)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LGC Sans"/>
                <a:ea typeface="DejaVu LGC Sans"/>
              </a:rPr>
              <a:t>≠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0</a:t>
            </a:r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är inverterbar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Matrisekvationen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AX=Y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har entydig lösning för alla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</a:t>
            </a:r>
            <a:r>
              <a:rPr lang="sv-S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LGC Sans"/>
                <a:ea typeface="DejaVu LGC Sans"/>
              </a:rPr>
              <a:t>x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-matriser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Y.</a:t>
            </a:r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Matrisekvationen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AX=0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har endast den triviala lösningen,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X=0.</a:t>
            </a:r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Rang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A=n</a:t>
            </a:r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 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är radekvivalent med enhetsmatrisen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504000" y="38232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Determinantkriteriet, Korollarium 4.5.2</a:t>
            </a:r>
          </a:p>
        </p:txBody>
      </p:sp>
      <p:sp>
        <p:nvSpPr>
          <p:cNvPr id="349" name="TextShape 2"/>
          <p:cNvSpPr txBox="1"/>
          <p:nvPr/>
        </p:nvSpPr>
        <p:spPr>
          <a:xfrm>
            <a:off x="504000" y="1769040"/>
            <a:ext cx="9071640" cy="489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det(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LGC Sans"/>
                <a:ea typeface="DejaVu LGC Sans"/>
              </a:rPr>
              <a:t>≠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0 </a:t>
            </a:r>
            <a:r>
              <a:rPr lang="sv-SE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LGC Sans"/>
                <a:ea typeface="DejaVu LGC Sans"/>
              </a:rPr>
              <a:t>⇔ 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Ekvationssystemet 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AX=Y 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är entydigt lösbart för alla högerled 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Y.</a:t>
            </a: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Negera påståendet i (a)</a:t>
            </a:r>
            <a:endParaRPr lang="sv-SE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 det(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A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)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LGC Sans"/>
                <a:ea typeface="DejaVu LGC Sans"/>
              </a:rPr>
              <a:t>=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0 </a:t>
            </a:r>
            <a:r>
              <a:rPr lang="sv-SE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LGC Sans"/>
                <a:ea typeface="DejaVu LGC Sans"/>
              </a:rPr>
              <a:t>⇔ 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 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AX=Y 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LGC Sans"/>
              </a:rPr>
              <a:t>saknar lösning eller har oändligt många lösningar.</a:t>
            </a: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504000" y="38232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Produktlagen</a:t>
            </a:r>
          </a:p>
        </p:txBody>
      </p:sp>
      <p:sp>
        <p:nvSpPr>
          <p:cNvPr id="351" name="TextShape 2"/>
          <p:cNvSpPr txBox="1"/>
          <p:nvPr/>
        </p:nvSpPr>
        <p:spPr>
          <a:xfrm>
            <a:off x="504000" y="1769040"/>
            <a:ext cx="9071640" cy="489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Konsekvens: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52" name="Picture 351"/>
          <p:cNvPicPr/>
          <p:nvPr/>
        </p:nvPicPr>
        <p:blipFill>
          <a:blip r:embed="rId2"/>
          <a:stretch/>
        </p:blipFill>
        <p:spPr>
          <a:xfrm>
            <a:off x="457200" y="1760760"/>
            <a:ext cx="9144000" cy="1211040"/>
          </a:xfrm>
          <a:prstGeom prst="rect">
            <a:avLst/>
          </a:prstGeom>
          <a:ln>
            <a:noFill/>
          </a:ln>
        </p:spPr>
      </p:pic>
      <p:pic>
        <p:nvPicPr>
          <p:cNvPr id="353" name="Picture 352"/>
          <p:cNvPicPr/>
          <p:nvPr/>
        </p:nvPicPr>
        <p:blipFill>
          <a:blip r:embed="rId3"/>
          <a:stretch/>
        </p:blipFill>
        <p:spPr>
          <a:xfrm>
            <a:off x="457200" y="4114800"/>
            <a:ext cx="9144000" cy="137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3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504000" y="38232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Geometriska tolkningar</a:t>
            </a:r>
          </a:p>
        </p:txBody>
      </p:sp>
      <p:sp>
        <p:nvSpPr>
          <p:cNvPr id="355" name="TextShape 2"/>
          <p:cNvSpPr txBox="1"/>
          <p:nvPr/>
        </p:nvSpPr>
        <p:spPr>
          <a:xfrm>
            <a:off x="504000" y="1769040"/>
            <a:ext cx="9071640" cy="489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Vektorprodukten kan skrivas som en determinant</a:t>
            </a:r>
          </a:p>
        </p:txBody>
      </p:sp>
      <p:pic>
        <p:nvPicPr>
          <p:cNvPr id="356" name="Picture 355"/>
          <p:cNvPicPr/>
          <p:nvPr/>
        </p:nvPicPr>
        <p:blipFill>
          <a:blip r:embed="rId2"/>
          <a:stretch/>
        </p:blipFill>
        <p:spPr>
          <a:xfrm>
            <a:off x="664560" y="2514600"/>
            <a:ext cx="8479440" cy="342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504000" y="38232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Area och volym som determinant</a:t>
            </a:r>
          </a:p>
        </p:txBody>
      </p:sp>
      <p:sp>
        <p:nvSpPr>
          <p:cNvPr id="358" name="TextShape 2"/>
          <p:cNvSpPr txBox="1"/>
          <p:nvPr/>
        </p:nvSpPr>
        <p:spPr>
          <a:xfrm>
            <a:off x="504000" y="1474072"/>
            <a:ext cx="9071640" cy="489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Area av parallellogram i planet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Även volymprodukten kan skrivas som en determinant</a:t>
            </a:r>
          </a:p>
        </p:txBody>
      </p:sp>
      <p:pic>
        <p:nvPicPr>
          <p:cNvPr id="359" name="Picture 358"/>
          <p:cNvPicPr/>
          <p:nvPr/>
        </p:nvPicPr>
        <p:blipFill>
          <a:blip r:embed="rId2"/>
          <a:stretch/>
        </p:blipFill>
        <p:spPr>
          <a:xfrm>
            <a:off x="664560" y="2286000"/>
            <a:ext cx="8708040" cy="1143000"/>
          </a:xfrm>
          <a:prstGeom prst="rect">
            <a:avLst/>
          </a:prstGeom>
          <a:ln>
            <a:noFill/>
          </a:ln>
        </p:spPr>
      </p:pic>
      <p:pic>
        <p:nvPicPr>
          <p:cNvPr id="360" name="Picture 359"/>
          <p:cNvPicPr/>
          <p:nvPr/>
        </p:nvPicPr>
        <p:blipFill>
          <a:blip r:embed="rId3"/>
          <a:stretch/>
        </p:blipFill>
        <p:spPr>
          <a:xfrm>
            <a:off x="1649160" y="4572000"/>
            <a:ext cx="6351840" cy="234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504000" y="337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Några kuriosa-satser</a:t>
            </a:r>
          </a:p>
        </p:txBody>
      </p:sp>
      <p:sp>
        <p:nvSpPr>
          <p:cNvPr id="362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63" name="Picture 362"/>
          <p:cNvPicPr/>
          <p:nvPr/>
        </p:nvPicPr>
        <p:blipFill>
          <a:blip r:embed="rId2"/>
          <a:stretch/>
        </p:blipFill>
        <p:spPr>
          <a:xfrm>
            <a:off x="668160" y="1828800"/>
            <a:ext cx="8963640" cy="274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504000" y="33732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Determinantdefinitionen, steg för steg</a:t>
            </a:r>
          </a:p>
        </p:txBody>
      </p:sp>
      <p:pic>
        <p:nvPicPr>
          <p:cNvPr id="290" name="Picture 289"/>
          <p:cNvPicPr/>
          <p:nvPr/>
        </p:nvPicPr>
        <p:blipFill>
          <a:blip r:embed="rId2"/>
          <a:stretch/>
        </p:blipFill>
        <p:spPr>
          <a:xfrm>
            <a:off x="455760" y="1562040"/>
            <a:ext cx="9165240" cy="914400"/>
          </a:xfrm>
          <a:prstGeom prst="rect">
            <a:avLst/>
          </a:prstGeom>
          <a:ln>
            <a:noFill/>
          </a:ln>
        </p:spPr>
      </p:pic>
      <p:pic>
        <p:nvPicPr>
          <p:cNvPr id="291" name="Picture 290"/>
          <p:cNvPicPr/>
          <p:nvPr/>
        </p:nvPicPr>
        <p:blipFill>
          <a:blip r:embed="rId3"/>
          <a:stretch/>
        </p:blipFill>
        <p:spPr>
          <a:xfrm>
            <a:off x="570600" y="2971800"/>
            <a:ext cx="3772800" cy="1600200"/>
          </a:xfrm>
          <a:prstGeom prst="rect">
            <a:avLst/>
          </a:prstGeom>
          <a:ln>
            <a:noFill/>
          </a:ln>
        </p:spPr>
      </p:pic>
      <p:sp>
        <p:nvSpPr>
          <p:cNvPr id="292" name="TextShape 2"/>
          <p:cNvSpPr txBox="1"/>
          <p:nvPr/>
        </p:nvSpPr>
        <p:spPr>
          <a:xfrm>
            <a:off x="816120" y="1562040"/>
            <a:ext cx="4426560" cy="489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Tillåten </a:t>
            </a:r>
            <a:r>
              <a:rPr lang="sv-SE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produkt</a:t>
            </a: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3" name="TextShape 3"/>
          <p:cNvSpPr txBox="1"/>
          <p:nvPr/>
        </p:nvSpPr>
        <p:spPr>
          <a:xfrm>
            <a:off x="5242680" y="1599840"/>
            <a:ext cx="4426560" cy="489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Otillåten produkt</a:t>
            </a:r>
          </a:p>
        </p:txBody>
      </p:sp>
      <p:pic>
        <p:nvPicPr>
          <p:cNvPr id="294" name="Picture 293"/>
          <p:cNvPicPr/>
          <p:nvPr/>
        </p:nvPicPr>
        <p:blipFill>
          <a:blip r:embed="rId4"/>
          <a:stretch/>
        </p:blipFill>
        <p:spPr>
          <a:xfrm>
            <a:off x="4964760" y="2971800"/>
            <a:ext cx="4179240" cy="160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  <p:bldP spid="2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504000" y="337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Några kuriosa-satser</a:t>
            </a:r>
          </a:p>
        </p:txBody>
      </p:sp>
      <p:sp>
        <p:nvSpPr>
          <p:cNvPr id="365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66" name="Picture 365"/>
          <p:cNvPicPr/>
          <p:nvPr/>
        </p:nvPicPr>
        <p:blipFill>
          <a:blip r:embed="rId2"/>
          <a:stretch/>
        </p:blipFill>
        <p:spPr>
          <a:xfrm>
            <a:off x="472320" y="1799640"/>
            <a:ext cx="8992800" cy="1773000"/>
          </a:xfrm>
          <a:prstGeom prst="rect">
            <a:avLst/>
          </a:prstGeom>
          <a:ln>
            <a:noFill/>
          </a:ln>
        </p:spPr>
      </p:pic>
      <p:pic>
        <p:nvPicPr>
          <p:cNvPr id="367" name="Picture 366"/>
          <p:cNvPicPr/>
          <p:nvPr/>
        </p:nvPicPr>
        <p:blipFill>
          <a:blip r:embed="rId3"/>
          <a:stretch/>
        </p:blipFill>
        <p:spPr>
          <a:xfrm>
            <a:off x="504000" y="3961440"/>
            <a:ext cx="8989200" cy="196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504000" y="33732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Negativa par</a:t>
            </a:r>
          </a:p>
        </p:txBody>
      </p:sp>
      <p:pic>
        <p:nvPicPr>
          <p:cNvPr id="296" name="Picture 295"/>
          <p:cNvPicPr/>
          <p:nvPr/>
        </p:nvPicPr>
        <p:blipFill>
          <a:blip r:embed="rId2"/>
          <a:stretch/>
        </p:blipFill>
        <p:spPr>
          <a:xfrm>
            <a:off x="457200" y="1828800"/>
            <a:ext cx="9144000" cy="685800"/>
          </a:xfrm>
          <a:prstGeom prst="rect">
            <a:avLst/>
          </a:prstGeom>
          <a:ln>
            <a:noFill/>
          </a:ln>
        </p:spPr>
      </p:pic>
      <p:sp>
        <p:nvSpPr>
          <p:cNvPr id="297" name="TextShape 2"/>
          <p:cNvSpPr txBox="1"/>
          <p:nvPr/>
        </p:nvSpPr>
        <p:spPr>
          <a:xfrm>
            <a:off x="589935" y="2664542"/>
            <a:ext cx="9149865" cy="25928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Radindex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i&lt;j, 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dvs rad 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är ovanför rad 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</a:t>
            </a: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Kolonnindex: 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r>
              <a:rPr lang="sv-SE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&gt;</a:t>
            </a:r>
            <a:r>
              <a:rPr lang="sv-SE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r>
              <a:rPr lang="sv-SE" sz="16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dvs </a:t>
            </a:r>
          </a:p>
          <a:p>
            <a:pPr marL="864000" lvl="1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kolonn 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r>
              <a:rPr lang="sv-SE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är till höger om kolonn </a:t>
            </a:r>
            <a:r>
              <a:rPr lang="sv-SE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r>
              <a:rPr lang="sv-SE" sz="16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</a:t>
            </a:r>
            <a:endParaRPr lang="sv-S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Negativt par: Tänk ovanför till höger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Formula 3"/>
              <p:cNvSpPr txBox="1"/>
              <p:nvPr/>
            </p:nvSpPr>
            <p:spPr>
              <a:xfrm>
                <a:off x="3200400" y="6172200"/>
                <a:ext cx="582480" cy="54612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𝑗𝑝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Formula 4"/>
              <p:cNvSpPr txBox="1"/>
              <p:nvPr/>
            </p:nvSpPr>
            <p:spPr>
              <a:xfrm>
                <a:off x="4942080" y="5397840"/>
                <a:ext cx="523800" cy="5490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𝑖𝑝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300" name="Freeform 5"/>
          <p:cNvSpPr/>
          <p:nvPr/>
        </p:nvSpPr>
        <p:spPr>
          <a:xfrm>
            <a:off x="3776040" y="5785200"/>
            <a:ext cx="1143360" cy="686160"/>
          </a:xfrm>
          <a:custGeom>
            <a:avLst/>
            <a:gdLst/>
            <a:ahLst/>
            <a:cxnLst/>
            <a:rect l="0" t="0" r="r" b="b"/>
            <a:pathLst>
              <a:path w="3176" h="1906">
                <a:moveTo>
                  <a:pt x="0" y="1905"/>
                </a:moveTo>
                <a:lnTo>
                  <a:pt x="3175" y="0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504000" y="33732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Tecknet för en tillåten produkt</a:t>
            </a:r>
          </a:p>
        </p:txBody>
      </p:sp>
      <p:sp>
        <p:nvSpPr>
          <p:cNvPr id="302" name="TextShape 2"/>
          <p:cNvSpPr txBox="1"/>
          <p:nvPr/>
        </p:nvSpPr>
        <p:spPr>
          <a:xfrm>
            <a:off x="504000" y="1769040"/>
            <a:ext cx="4426560" cy="4989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03" name="Picture 302"/>
          <p:cNvPicPr/>
          <p:nvPr/>
        </p:nvPicPr>
        <p:blipFill>
          <a:blip r:embed="rId2"/>
          <a:stretch/>
        </p:blipFill>
        <p:spPr>
          <a:xfrm>
            <a:off x="652595" y="3723660"/>
            <a:ext cx="3772800" cy="1600200"/>
          </a:xfrm>
          <a:prstGeom prst="rect">
            <a:avLst/>
          </a:prstGeom>
          <a:ln>
            <a:noFill/>
          </a:ln>
        </p:spPr>
      </p:pic>
      <p:sp>
        <p:nvSpPr>
          <p:cNvPr id="304" name="Freeform 3"/>
          <p:cNvSpPr/>
          <p:nvPr/>
        </p:nvSpPr>
        <p:spPr>
          <a:xfrm>
            <a:off x="1361880" y="3952080"/>
            <a:ext cx="1600560" cy="457560"/>
          </a:xfrm>
          <a:custGeom>
            <a:avLst/>
            <a:gdLst/>
            <a:ahLst/>
            <a:cxnLst/>
            <a:rect l="0" t="0" r="r" b="b"/>
            <a:pathLst>
              <a:path w="4446" h="1271">
                <a:moveTo>
                  <a:pt x="0" y="1270"/>
                </a:moveTo>
                <a:lnTo>
                  <a:pt x="4445" y="0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  <a:tailEnd type="triangle" w="med" len="med"/>
          </a:ln>
        </p:spPr>
      </p:sp>
      <p:sp>
        <p:nvSpPr>
          <p:cNvPr id="305" name="Freeform 4"/>
          <p:cNvSpPr/>
          <p:nvPr/>
        </p:nvSpPr>
        <p:spPr>
          <a:xfrm>
            <a:off x="2276280" y="3952080"/>
            <a:ext cx="686160" cy="1143360"/>
          </a:xfrm>
          <a:custGeom>
            <a:avLst/>
            <a:gdLst/>
            <a:ahLst/>
            <a:cxnLst/>
            <a:rect l="0" t="0" r="r" b="b"/>
            <a:pathLst>
              <a:path w="1906" h="3176">
                <a:moveTo>
                  <a:pt x="0" y="3175"/>
                </a:moveTo>
                <a:lnTo>
                  <a:pt x="1905" y="0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  <a:tailEnd type="triangle" w="med" len="med"/>
          </a:ln>
        </p:spPr>
      </p:sp>
      <p:sp>
        <p:nvSpPr>
          <p:cNvPr id="306" name="Freeform 5"/>
          <p:cNvSpPr/>
          <p:nvPr/>
        </p:nvSpPr>
        <p:spPr>
          <a:xfrm>
            <a:off x="2276280" y="4866480"/>
            <a:ext cx="1371960" cy="228960"/>
          </a:xfrm>
          <a:custGeom>
            <a:avLst/>
            <a:gdLst/>
            <a:ahLst/>
            <a:cxnLst/>
            <a:rect l="0" t="0" r="r" b="b"/>
            <a:pathLst>
              <a:path w="3811" h="636">
                <a:moveTo>
                  <a:pt x="0" y="635"/>
                </a:moveTo>
                <a:lnTo>
                  <a:pt x="3810" y="0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  <a:tailEnd type="triangle" w="med" len="med"/>
          </a:ln>
        </p:spPr>
      </p:sp>
      <p:pic>
        <p:nvPicPr>
          <p:cNvPr id="307" name="Picture 306"/>
          <p:cNvPicPr/>
          <p:nvPr/>
        </p:nvPicPr>
        <p:blipFill>
          <a:blip r:embed="rId3"/>
          <a:stretch/>
        </p:blipFill>
        <p:spPr>
          <a:xfrm>
            <a:off x="435960" y="1828800"/>
            <a:ext cx="9165240" cy="1371600"/>
          </a:xfrm>
          <a:prstGeom prst="rect">
            <a:avLst/>
          </a:prstGeom>
          <a:ln>
            <a:noFill/>
          </a:ln>
        </p:spPr>
      </p:pic>
      <p:sp>
        <p:nvSpPr>
          <p:cNvPr id="308" name="TextShape 6"/>
          <p:cNvSpPr txBox="1"/>
          <p:nvPr/>
        </p:nvSpPr>
        <p:spPr>
          <a:xfrm>
            <a:off x="5151960" y="1769040"/>
            <a:ext cx="4426560" cy="489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Totalt 3 negativa par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Tecknet </a:t>
            </a:r>
            <a:r>
              <a:rPr lang="sv-SE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=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9" name="Formula 7"/>
              <p:cNvSpPr txBox="1"/>
              <p:nvPr/>
            </p:nvSpPr>
            <p:spPr>
              <a:xfrm>
                <a:off x="7057444" y="4456980"/>
                <a:ext cx="1813320" cy="52272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09" name="Formula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444" y="4456980"/>
                <a:ext cx="1813320" cy="5227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504000" y="33732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Definition av determinant</a:t>
            </a:r>
          </a:p>
        </p:txBody>
      </p:sp>
      <p:sp>
        <p:nvSpPr>
          <p:cNvPr id="311" name="TextShape 2"/>
          <p:cNvSpPr txBox="1"/>
          <p:nvPr/>
        </p:nvSpPr>
        <p:spPr>
          <a:xfrm>
            <a:off x="504000" y="1814040"/>
            <a:ext cx="9071640" cy="489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12" name="Picture 311"/>
          <p:cNvPicPr/>
          <p:nvPr/>
        </p:nvPicPr>
        <p:blipFill>
          <a:blip r:embed="rId2"/>
          <a:stretch/>
        </p:blipFill>
        <p:spPr>
          <a:xfrm>
            <a:off x="457200" y="1757520"/>
            <a:ext cx="9144000" cy="144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504000" y="33732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Elementära radoperationer</a:t>
            </a:r>
          </a:p>
        </p:txBody>
      </p:sp>
      <p:sp>
        <p:nvSpPr>
          <p:cNvPr id="314" name="TextShape 2"/>
          <p:cNvSpPr txBox="1"/>
          <p:nvPr/>
        </p:nvSpPr>
        <p:spPr>
          <a:xfrm>
            <a:off x="504000" y="1769040"/>
            <a:ext cx="4426560" cy="4989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Multiplicera rad med nollskild konstant            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Byta plats på två rader  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Addera 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konst</a:t>
            </a:r>
            <a:r>
              <a:rPr lang="sv-SE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*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(rad) 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till </a:t>
            </a:r>
            <a:r>
              <a:rPr lang="sv-SE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annan rad</a:t>
            </a:r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5" name="TextShape 3"/>
          <p:cNvSpPr txBox="1"/>
          <p:nvPr/>
        </p:nvSpPr>
        <p:spPr>
          <a:xfrm>
            <a:off x="5174640" y="1828800"/>
            <a:ext cx="4426560" cy="4989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Hela determinanten multipliceras med konstanten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Determinanten byter tecken</a:t>
            </a:r>
          </a:p>
        </p:txBody>
      </p:sp>
      <p:sp>
        <p:nvSpPr>
          <p:cNvPr id="316" name="TextShape 4"/>
          <p:cNvSpPr txBox="1"/>
          <p:nvPr/>
        </p:nvSpPr>
        <p:spPr>
          <a:xfrm>
            <a:off x="17476920" y="14618160"/>
            <a:ext cx="4426560" cy="4531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Multiplicera ekvation med nollskild konstant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17" name="TextShape 5"/>
          <p:cNvSpPr txBox="1"/>
          <p:nvPr/>
        </p:nvSpPr>
        <p:spPr>
          <a:xfrm>
            <a:off x="17308080" y="14479200"/>
            <a:ext cx="4426560" cy="444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Multiplicera ekvation med nollskild konstant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  <p:bldP spid="3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504000" y="337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Spaltning</a:t>
            </a:r>
          </a:p>
        </p:txBody>
      </p:sp>
      <p:pic>
        <p:nvPicPr>
          <p:cNvPr id="319" name="Picture 318"/>
          <p:cNvPicPr/>
          <p:nvPr/>
        </p:nvPicPr>
        <p:blipFill>
          <a:blip r:embed="rId2"/>
          <a:stretch/>
        </p:blipFill>
        <p:spPr>
          <a:xfrm>
            <a:off x="685800" y="1600200"/>
            <a:ext cx="8686800" cy="2990880"/>
          </a:xfrm>
          <a:prstGeom prst="rect">
            <a:avLst/>
          </a:prstGeom>
          <a:ln>
            <a:noFill/>
          </a:ln>
        </p:spPr>
      </p:pic>
      <p:pic>
        <p:nvPicPr>
          <p:cNvPr id="320" name="Picture 319"/>
          <p:cNvPicPr/>
          <p:nvPr/>
        </p:nvPicPr>
        <p:blipFill>
          <a:blip r:embed="rId3"/>
          <a:stretch/>
        </p:blipFill>
        <p:spPr>
          <a:xfrm>
            <a:off x="685800" y="4655520"/>
            <a:ext cx="8686800" cy="602280"/>
          </a:xfrm>
          <a:prstGeom prst="rect">
            <a:avLst/>
          </a:prstGeom>
          <a:ln>
            <a:noFill/>
          </a:ln>
        </p:spPr>
      </p:pic>
      <p:sp>
        <p:nvSpPr>
          <p:cNvPr id="321" name="TextShape 2"/>
          <p:cNvSpPr txBox="1"/>
          <p:nvPr/>
        </p:nvSpPr>
        <p:spPr>
          <a:xfrm>
            <a:off x="758160" y="182880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endParaRPr lang="sv-S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TP ur B = TP ur A</a:t>
            </a:r>
            <a:r>
              <a:rPr lang="sv-S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r>
            <a:r>
              <a:rPr lang="sv-S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+ TP ur A</a:t>
            </a:r>
            <a:r>
              <a:rPr lang="sv-S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504000" y="33732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Elementära radoperationer</a:t>
            </a:r>
          </a:p>
        </p:txBody>
      </p:sp>
      <p:sp>
        <p:nvSpPr>
          <p:cNvPr id="323" name="TextShape 2"/>
          <p:cNvSpPr txBox="1"/>
          <p:nvPr/>
        </p:nvSpPr>
        <p:spPr>
          <a:xfrm>
            <a:off x="504000" y="1769040"/>
            <a:ext cx="4426560" cy="4989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Multiplicera rad med nollskild konstant            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Byta plats på två rader  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Addera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konst</a:t>
            </a:r>
            <a:r>
              <a:rPr lang="sv-SE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*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(rad) </a:t>
            </a: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till </a:t>
            </a:r>
            <a:r>
              <a:rPr lang="sv-SE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annan rad</a:t>
            </a:r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5151960" y="1769040"/>
            <a:ext cx="4426560" cy="4989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Hela determinanten multipliceras med konstanten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Determinanten byter tecken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Determinanten ändras ej</a:t>
            </a:r>
          </a:p>
        </p:txBody>
      </p:sp>
      <p:sp>
        <p:nvSpPr>
          <p:cNvPr id="325" name="TextShape 4"/>
          <p:cNvSpPr txBox="1"/>
          <p:nvPr/>
        </p:nvSpPr>
        <p:spPr>
          <a:xfrm>
            <a:off x="17476920" y="14618160"/>
            <a:ext cx="4426560" cy="4531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Multiplicera ekvation med nollskild konstant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26" name="TextShape 5"/>
          <p:cNvSpPr txBox="1"/>
          <p:nvPr/>
        </p:nvSpPr>
        <p:spPr>
          <a:xfrm>
            <a:off x="17308080" y="14479200"/>
            <a:ext cx="4426560" cy="444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Multiplicera ekvation med nollskild konstant</a:t>
            </a: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Font typeface="StarSymbol"/>
              <a:buAutoNum type="alphaLcParenR"/>
            </a:pPr>
            <a:r>
              <a:rPr lang="sv-S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77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4">
                                            <p:txEl>
                                              <p:pRg st="77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4">
                                            <p:txEl>
                                              <p:pRg st="77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504000" y="33732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Sammanfattning</a:t>
            </a:r>
          </a:p>
        </p:txBody>
      </p:sp>
      <p:sp>
        <p:nvSpPr>
          <p:cNvPr id="328" name="TextShape 2"/>
          <p:cNvSpPr txBox="1"/>
          <p:nvPr/>
        </p:nvSpPr>
        <p:spPr>
          <a:xfrm>
            <a:off x="504000" y="1769040"/>
            <a:ext cx="9071640" cy="4989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v-S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29" name="Picture 328"/>
          <p:cNvPicPr/>
          <p:nvPr/>
        </p:nvPicPr>
        <p:blipFill>
          <a:blip r:embed="rId2"/>
          <a:stretch/>
        </p:blipFill>
        <p:spPr>
          <a:xfrm>
            <a:off x="467280" y="4592880"/>
            <a:ext cx="9133920" cy="893520"/>
          </a:xfrm>
          <a:prstGeom prst="rect">
            <a:avLst/>
          </a:prstGeom>
          <a:ln>
            <a:noFill/>
          </a:ln>
        </p:spPr>
      </p:pic>
      <p:pic>
        <p:nvPicPr>
          <p:cNvPr id="330" name="Picture 329"/>
          <p:cNvPicPr/>
          <p:nvPr/>
        </p:nvPicPr>
        <p:blipFill>
          <a:blip r:embed="rId3"/>
          <a:stretch/>
        </p:blipFill>
        <p:spPr>
          <a:xfrm>
            <a:off x="457200" y="1828800"/>
            <a:ext cx="9144000" cy="274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10392</TotalTime>
  <Words>399</Words>
  <Application>Microsoft Office PowerPoint</Application>
  <PresentationFormat>Custom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Cambria Math</vt:lpstr>
      <vt:lpstr>DejaVu LGC Sans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Ulf Janfalk</dc:creator>
  <dc:description/>
  <cp:lastModifiedBy>Ulf Janfalk</cp:lastModifiedBy>
  <cp:revision>61</cp:revision>
  <dcterms:created xsi:type="dcterms:W3CDTF">2010-09-13T16:33:24Z</dcterms:created>
  <dcterms:modified xsi:type="dcterms:W3CDTF">2020-10-05T15:48:13Z</dcterms:modified>
  <dc:language>sv-SE</dc:language>
</cp:coreProperties>
</file>